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notesMasterIdLst>
    <p:notesMasterId r:id="rId35"/>
  </p:notesMasterIdLst>
  <p:sldIdLst>
    <p:sldId id="256" r:id="rId2"/>
    <p:sldId id="261" r:id="rId3"/>
    <p:sldId id="257" r:id="rId4"/>
    <p:sldId id="264" r:id="rId5"/>
    <p:sldId id="263" r:id="rId6"/>
    <p:sldId id="265" r:id="rId7"/>
    <p:sldId id="266" r:id="rId8"/>
    <p:sldId id="267" r:id="rId9"/>
    <p:sldId id="268" r:id="rId10"/>
    <p:sldId id="269" r:id="rId11"/>
    <p:sldId id="270" r:id="rId12"/>
    <p:sldId id="272" r:id="rId13"/>
    <p:sldId id="273" r:id="rId14"/>
    <p:sldId id="275" r:id="rId15"/>
    <p:sldId id="276" r:id="rId16"/>
    <p:sldId id="277" r:id="rId17"/>
    <p:sldId id="278" r:id="rId18"/>
    <p:sldId id="279" r:id="rId19"/>
    <p:sldId id="258" r:id="rId20"/>
    <p:sldId id="280" r:id="rId21"/>
    <p:sldId id="281" r:id="rId22"/>
    <p:sldId id="282" r:id="rId23"/>
    <p:sldId id="283" r:id="rId24"/>
    <p:sldId id="285" r:id="rId25"/>
    <p:sldId id="284" r:id="rId26"/>
    <p:sldId id="286" r:id="rId27"/>
    <p:sldId id="287" r:id="rId28"/>
    <p:sldId id="288" r:id="rId29"/>
    <p:sldId id="289" r:id="rId30"/>
    <p:sldId id="259" r:id="rId31"/>
    <p:sldId id="274" r:id="rId32"/>
    <p:sldId id="260" r:id="rId33"/>
    <p:sldId id="290" r:id="rId3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80626" autoAdjust="0"/>
  </p:normalViewPr>
  <p:slideViewPr>
    <p:cSldViewPr snapToGrid="0">
      <p:cViewPr varScale="1">
        <p:scale>
          <a:sx n="93" d="100"/>
          <a:sy n="93" d="100"/>
        </p:scale>
        <p:origin x="1410"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66723-2E20-4573-96CA-F92858727086}" type="datetimeFigureOut">
              <a:rPr lang="en-CA" smtClean="0"/>
              <a:t>2019-10-25</a:t>
            </a:fld>
            <a:endParaRPr lang="en-CA"/>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CA"/>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1B554-2EC3-4864-9E68-C36673264491}" type="slidenum">
              <a:rPr lang="en-CA" smtClean="0"/>
              <a:t>‹#›</a:t>
            </a:fld>
            <a:endParaRPr lang="en-CA"/>
          </a:p>
        </p:txBody>
      </p:sp>
    </p:spTree>
    <p:extLst>
      <p:ext uri="{BB962C8B-B14F-4D97-AF65-F5344CB8AC3E}">
        <p14:creationId xmlns:p14="http://schemas.microsoft.com/office/powerpoint/2010/main" val="3649848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CA" sz="1200" kern="1200" noProof="0" dirty="0" smtClean="0">
                <a:solidFill>
                  <a:schemeClr val="tx1"/>
                </a:solidFill>
                <a:effectLst/>
                <a:latin typeface="+mn-lt"/>
                <a:ea typeface="+mn-ea"/>
                <a:cs typeface="+mn-cs"/>
              </a:rPr>
              <a:t>I'm </a:t>
            </a:r>
            <a:r>
              <a:rPr lang="en-CA" sz="1200" kern="1200" noProof="0" dirty="0" smtClean="0">
                <a:solidFill>
                  <a:schemeClr val="tx1"/>
                </a:solidFill>
                <a:effectLst/>
                <a:latin typeface="+mn-lt"/>
                <a:ea typeface="+mn-ea"/>
                <a:cs typeface="+mn-cs"/>
              </a:rPr>
              <a:t>going to present the "How Do Committees Invent" paper by Melvin E. Conway. </a:t>
            </a:r>
          </a:p>
          <a:p>
            <a:r>
              <a:rPr lang="en-CA" sz="1200" kern="1200" noProof="0" dirty="0" smtClean="0">
                <a:solidFill>
                  <a:schemeClr val="tx1"/>
                </a:solidFill>
                <a:effectLst/>
                <a:latin typeface="+mn-lt"/>
                <a:ea typeface="+mn-ea"/>
                <a:cs typeface="+mn-cs"/>
              </a:rPr>
              <a:t>He published this paper in </a:t>
            </a:r>
            <a:r>
              <a:rPr lang="en-CA" sz="1200" kern="1200" noProof="0" dirty="0" err="1" smtClean="0">
                <a:solidFill>
                  <a:schemeClr val="tx1"/>
                </a:solidFill>
                <a:effectLst/>
                <a:latin typeface="+mn-lt"/>
                <a:ea typeface="+mn-ea"/>
                <a:cs typeface="+mn-cs"/>
              </a:rPr>
              <a:t>Datamation</a:t>
            </a:r>
            <a:r>
              <a:rPr lang="en-CA" sz="1200" kern="1200" noProof="0" dirty="0" smtClean="0">
                <a:solidFill>
                  <a:schemeClr val="tx1"/>
                </a:solidFill>
                <a:effectLst/>
                <a:latin typeface="+mn-lt"/>
                <a:ea typeface="+mn-ea"/>
                <a:cs typeface="+mn-cs"/>
              </a:rPr>
              <a:t> computer magazine in April 1968.</a:t>
            </a:r>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1</a:t>
            </a:fld>
            <a:endParaRPr lang="en-CA"/>
          </a:p>
        </p:txBody>
      </p:sp>
    </p:spTree>
    <p:extLst>
      <p:ext uri="{BB962C8B-B14F-4D97-AF65-F5344CB8AC3E}">
        <p14:creationId xmlns:p14="http://schemas.microsoft.com/office/powerpoint/2010/main" val="300570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CA" noProof="0" dirty="0" smtClean="0"/>
              <a:t>This system consists of…</a:t>
            </a:r>
          </a:p>
          <a:p>
            <a:endParaRPr lang="en-CA" noProof="0" dirty="0" smtClean="0"/>
          </a:p>
          <a:p>
            <a:r>
              <a:rPr lang="en-CA" noProof="0" dirty="0" smtClean="0"/>
              <a:t>This is very heterogeneous system because subsystems</a:t>
            </a:r>
            <a:r>
              <a:rPr lang="en-CA" baseline="0" noProof="0" dirty="0" smtClean="0"/>
              <a:t> are quite diverse.</a:t>
            </a:r>
          </a:p>
          <a:p>
            <a:endParaRPr lang="en-CA" baseline="0" noProof="0" dirty="0" smtClean="0"/>
          </a:p>
          <a:p>
            <a:r>
              <a:rPr lang="en-CA" baseline="0" noProof="0" dirty="0" smtClean="0"/>
              <a:t>Now we can look one of these systems subsystems.</a:t>
            </a:r>
            <a:endParaRPr lang="en-CA" noProof="0"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10</a:t>
            </a:fld>
            <a:endParaRPr lang="en-CA"/>
          </a:p>
        </p:txBody>
      </p:sp>
    </p:spTree>
    <p:extLst>
      <p:ext uri="{BB962C8B-B14F-4D97-AF65-F5344CB8AC3E}">
        <p14:creationId xmlns:p14="http://schemas.microsoft.com/office/powerpoint/2010/main" val="133856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CA" dirty="0" smtClean="0"/>
              <a:t>Train</a:t>
            </a:r>
            <a:r>
              <a:rPr lang="en-CA" baseline="0" dirty="0" smtClean="0"/>
              <a:t> has structure, engine, power distribution, communication, seating plan subsystems…</a:t>
            </a:r>
          </a:p>
          <a:p>
            <a:endParaRPr lang="en-CA" baseline="0" dirty="0" smtClean="0"/>
          </a:p>
          <a:p>
            <a:r>
              <a:rPr lang="en-CA" baseline="0" dirty="0" smtClean="0"/>
              <a:t>And some of them has their own subsystems.</a:t>
            </a:r>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11</a:t>
            </a:fld>
            <a:endParaRPr lang="en-CA"/>
          </a:p>
        </p:txBody>
      </p:sp>
    </p:spTree>
    <p:extLst>
      <p:ext uri="{BB962C8B-B14F-4D97-AF65-F5344CB8AC3E}">
        <p14:creationId xmlns:p14="http://schemas.microsoft.com/office/powerpoint/2010/main" val="3550498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CA" noProof="0" dirty="0" smtClean="0"/>
              <a:t>Theories are the system in the same sense</a:t>
            </a:r>
          </a:p>
          <a:p>
            <a:r>
              <a:rPr lang="en-CA" noProof="0" dirty="0" smtClean="0"/>
              <a:t>They relate to observed events</a:t>
            </a:r>
          </a:p>
          <a:p>
            <a:r>
              <a:rPr lang="en-CA" noProof="0" dirty="0" smtClean="0"/>
              <a:t>And they consists</a:t>
            </a:r>
            <a:r>
              <a:rPr lang="en-CA" baseline="0" noProof="0" dirty="0" smtClean="0"/>
              <a:t> of s</a:t>
            </a:r>
            <a:r>
              <a:rPr lang="en-CA" noProof="0" dirty="0" smtClean="0"/>
              <a:t>ub theories</a:t>
            </a:r>
          </a:p>
          <a:p>
            <a:endParaRPr lang="en-CA" noProof="0" dirty="0" smtClean="0"/>
          </a:p>
          <a:p>
            <a:r>
              <a:rPr lang="en-CA" noProof="0" dirty="0" smtClean="0"/>
              <a:t>For example:</a:t>
            </a:r>
            <a:r>
              <a:rPr lang="en-CA" baseline="0" noProof="0" dirty="0" smtClean="0"/>
              <a:t> If we look at the i</a:t>
            </a:r>
            <a:r>
              <a:rPr lang="en-CA" noProof="0" dirty="0" smtClean="0"/>
              <a:t>nvestigation of an airplane crash each</a:t>
            </a:r>
            <a:r>
              <a:rPr lang="en-CA" baseline="0" noProof="0" dirty="0" smtClean="0"/>
              <a:t> theory has their sub theories of</a:t>
            </a:r>
            <a:endParaRPr lang="en-CA" noProof="0" dirty="0" smtClean="0"/>
          </a:p>
          <a:p>
            <a:pPr lvl="1">
              <a:buFont typeface="Courier New" panose="02070309020205020404" pitchFamily="49" charset="0"/>
              <a:buChar char="o"/>
            </a:pPr>
            <a:r>
              <a:rPr lang="en-CA" noProof="0" dirty="0" smtClean="0"/>
              <a:t>Plane’s </a:t>
            </a:r>
            <a:r>
              <a:rPr lang="en-CA" noProof="0" dirty="0" smtClean="0"/>
              <a:t>Path, Radio communication, Damage type,</a:t>
            </a:r>
            <a:r>
              <a:rPr lang="en-CA" baseline="0" noProof="0" dirty="0" smtClean="0"/>
              <a:t> </a:t>
            </a:r>
            <a:r>
              <a:rPr lang="en-CA" noProof="0" dirty="0" smtClean="0"/>
              <a:t>Nearby </a:t>
            </a:r>
            <a:r>
              <a:rPr lang="en-CA" noProof="0" dirty="0" smtClean="0"/>
              <a:t>objects</a:t>
            </a:r>
          </a:p>
          <a:p>
            <a:pPr lvl="1">
              <a:buFont typeface="Courier New" panose="02070309020205020404" pitchFamily="49" charset="0"/>
              <a:buChar char="o"/>
            </a:pPr>
            <a:endParaRPr lang="en-CA" noProof="0" dirty="0" smtClean="0"/>
          </a:p>
          <a:p>
            <a:r>
              <a:rPr lang="en-CA" noProof="0" dirty="0" smtClean="0"/>
              <a:t>Now let’s look at the Figure 1</a:t>
            </a:r>
            <a:r>
              <a:rPr lang="en-CA" baseline="0" noProof="0" dirty="0" smtClean="0"/>
              <a:t> from paper. It is a</a:t>
            </a:r>
            <a:r>
              <a:rPr lang="en-CA" noProof="0" dirty="0" smtClean="0"/>
              <a:t> Tinker-toy structure</a:t>
            </a:r>
          </a:p>
          <a:p>
            <a:r>
              <a:rPr lang="en-CA" noProof="0" dirty="0" smtClean="0"/>
              <a:t>It has nodes (circles) and branches</a:t>
            </a:r>
            <a:r>
              <a:rPr lang="en-CA" baseline="0" noProof="0" dirty="0" smtClean="0"/>
              <a:t> (lines)</a:t>
            </a:r>
          </a:p>
          <a:p>
            <a:r>
              <a:rPr lang="en-CA" baseline="0" noProof="0" dirty="0" smtClean="0"/>
              <a:t>Connections </a:t>
            </a:r>
            <a:r>
              <a:rPr lang="en-CA" baseline="0" noProof="0" dirty="0" smtClean="0"/>
              <a:t>1,2,3</a:t>
            </a:r>
          </a:p>
          <a:p>
            <a:endParaRPr lang="en-CA" baseline="0" noProof="0" dirty="0" smtClean="0"/>
          </a:p>
          <a:p>
            <a:r>
              <a:rPr lang="en-CA" sz="1200" kern="1200" dirty="0" smtClean="0">
                <a:solidFill>
                  <a:schemeClr val="tx1"/>
                </a:solidFill>
                <a:effectLst/>
                <a:latin typeface="+mn-lt"/>
                <a:ea typeface="+mn-ea"/>
                <a:cs typeface="+mn-cs"/>
              </a:rPr>
              <a:t>Also interface which used a lot in system design means Inter subsystem communication path</a:t>
            </a:r>
            <a:endParaRPr lang="en-CA" noProof="0"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12</a:t>
            </a:fld>
            <a:endParaRPr lang="en-CA"/>
          </a:p>
        </p:txBody>
      </p:sp>
    </p:spTree>
    <p:extLst>
      <p:ext uri="{BB962C8B-B14F-4D97-AF65-F5344CB8AC3E}">
        <p14:creationId xmlns:p14="http://schemas.microsoft.com/office/powerpoint/2010/main" val="1583008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fontAlgn="ctr">
              <a:buFontTx/>
              <a:buChar char="-"/>
            </a:pPr>
            <a:r>
              <a:rPr lang="en-CA" dirty="0" smtClean="0"/>
              <a:t>Basically, we can get organization structure by changing the </a:t>
            </a:r>
            <a:r>
              <a:rPr lang="en-CA" dirty="0" smtClean="0"/>
              <a:t>words in the </a:t>
            </a:r>
            <a:r>
              <a:rPr lang="en-CA" smtClean="0"/>
              <a:t>system design</a:t>
            </a:r>
            <a:endParaRPr lang="en-CA" dirty="0" smtClean="0"/>
          </a:p>
          <a:p>
            <a:pPr marL="171450" indent="-171450" fontAlgn="ctr">
              <a:buFontTx/>
              <a:buChar char="-"/>
            </a:pPr>
            <a:r>
              <a:rPr lang="en-CA" dirty="0" smtClean="0"/>
              <a:t> "system" to "committee", </a:t>
            </a:r>
          </a:p>
          <a:p>
            <a:pPr marL="171450" indent="-171450" fontAlgn="ctr">
              <a:buFontTx/>
              <a:buChar char="-"/>
            </a:pPr>
            <a:r>
              <a:rPr lang="en-CA" dirty="0" smtClean="0"/>
              <a:t>"subsystem" to "subcommittee" and </a:t>
            </a:r>
          </a:p>
          <a:p>
            <a:pPr marL="171450" indent="-171450" fontAlgn="ctr">
              <a:buFontTx/>
              <a:buChar char="-"/>
            </a:pPr>
            <a:r>
              <a:rPr lang="en-CA" dirty="0" smtClean="0"/>
              <a:t>"interface" to "coordinator".</a:t>
            </a:r>
            <a:endParaRPr lang="tr-TR" dirty="0" smtClean="0"/>
          </a:p>
          <a:p>
            <a:pPr marL="171450" indent="-171450" fontAlgn="ctr">
              <a:buFontTx/>
              <a:buChar char="-"/>
            </a:pPr>
            <a:endParaRPr lang="en-CA" dirty="0" smtClean="0"/>
          </a:p>
          <a:p>
            <a:pPr marL="171450" indent="-171450" fontAlgn="ctr">
              <a:buFontTx/>
              <a:buChar char="-"/>
            </a:pPr>
            <a:r>
              <a:rPr lang="en-CA" dirty="0" smtClean="0"/>
              <a:t>Like the systems, design groups contain different levels.</a:t>
            </a:r>
            <a:endParaRPr lang="tr-TR" dirty="0" smtClean="0"/>
          </a:p>
          <a:p>
            <a:pPr marL="171450" indent="-171450" fontAlgn="ctr">
              <a:buFontTx/>
              <a:buChar char="-"/>
            </a:pPr>
            <a:endParaRPr lang="en-CA" dirty="0" smtClean="0"/>
          </a:p>
          <a:p>
            <a:pPr marL="171450" indent="-171450" fontAlgn="ctr">
              <a:buFontTx/>
              <a:buChar char="-"/>
            </a:pPr>
            <a:r>
              <a:rPr lang="en-CA" dirty="0" smtClean="0"/>
              <a:t>For example Government. </a:t>
            </a:r>
          </a:p>
          <a:p>
            <a:pPr marL="171450" indent="-171450" fontAlgn="ctr">
              <a:buFontTx/>
              <a:buChar char="-"/>
            </a:pPr>
            <a:r>
              <a:rPr lang="en-CA" dirty="0" smtClean="0"/>
              <a:t>It is a design organization because they design laws, policies. </a:t>
            </a:r>
          </a:p>
          <a:p>
            <a:pPr marL="171450" indent="-171450" fontAlgn="ctr">
              <a:buFontTx/>
              <a:buChar char="-"/>
            </a:pPr>
            <a:r>
              <a:rPr lang="en-CA" dirty="0" smtClean="0"/>
              <a:t>Also government is a designed system because Constitution (</a:t>
            </a:r>
            <a:r>
              <a:rPr lang="en-CA" dirty="0" err="1" smtClean="0"/>
              <a:t>ka</a:t>
            </a:r>
            <a:r>
              <a:rPr lang="en-CA" dirty="0" smtClean="0"/>
              <a:t>) </a:t>
            </a:r>
            <a:r>
              <a:rPr lang="en-CA" dirty="0" smtClean="0"/>
              <a:t>is the first and the most important design document.</a:t>
            </a:r>
            <a:endParaRPr lang="tr-TR" dirty="0" smtClean="0"/>
          </a:p>
          <a:p>
            <a:pPr marL="171450" indent="-171450" fontAlgn="ctr">
              <a:buFontTx/>
              <a:buChar char="-"/>
            </a:pPr>
            <a:endParaRPr lang="en-CA" dirty="0" smtClean="0"/>
          </a:p>
        </p:txBody>
      </p:sp>
      <p:sp>
        <p:nvSpPr>
          <p:cNvPr id="4" name="Slayt Numarası Yer Tutucusu 3"/>
          <p:cNvSpPr>
            <a:spLocks noGrp="1"/>
          </p:cNvSpPr>
          <p:nvPr>
            <p:ph type="sldNum" sz="quarter" idx="10"/>
          </p:nvPr>
        </p:nvSpPr>
        <p:spPr/>
        <p:txBody>
          <a:bodyPr/>
          <a:lstStyle/>
          <a:p>
            <a:fld id="{F4C1B554-2EC3-4864-9E68-C36673264491}" type="slidenum">
              <a:rPr lang="en-CA" smtClean="0"/>
              <a:t>13</a:t>
            </a:fld>
            <a:endParaRPr lang="en-CA"/>
          </a:p>
        </p:txBody>
      </p:sp>
    </p:spTree>
    <p:extLst>
      <p:ext uri="{BB962C8B-B14F-4D97-AF65-F5344CB8AC3E}">
        <p14:creationId xmlns:p14="http://schemas.microsoft.com/office/powerpoint/2010/main" val="379962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fontAlgn="ctr">
              <a:buFontTx/>
              <a:buChar char="-"/>
            </a:pPr>
            <a:r>
              <a:rPr lang="en-CA" dirty="0" smtClean="0"/>
              <a:t>Is there an unpredictable relation between the organization communication path and the system that they designed?</a:t>
            </a:r>
            <a:endParaRPr lang="tr-TR" dirty="0" smtClean="0"/>
          </a:p>
          <a:p>
            <a:pPr marL="171450" indent="-171450" fontAlgn="ctr">
              <a:buFontTx/>
              <a:buChar char="-"/>
            </a:pPr>
            <a:endParaRPr lang="en-CA" dirty="0" smtClean="0"/>
          </a:p>
          <a:p>
            <a:pPr marL="171450" indent="-171450" fontAlgn="ctr">
              <a:buFontTx/>
              <a:buChar char="-"/>
            </a:pPr>
            <a:r>
              <a:rPr lang="en-CA" dirty="0" smtClean="0"/>
              <a:t>The answer is Yes. </a:t>
            </a:r>
          </a:p>
          <a:p>
            <a:pPr marL="171450" indent="-171450" fontAlgn="ctr">
              <a:buFontTx/>
              <a:buChar char="-"/>
            </a:pPr>
            <a:r>
              <a:rPr lang="en-CA" dirty="0" smtClean="0"/>
              <a:t>In fact, sometimes their linear graph is exactly the same.</a:t>
            </a:r>
            <a:endParaRPr lang="tr-TR" dirty="0" smtClean="0"/>
          </a:p>
          <a:p>
            <a:pPr marL="171450" indent="-171450" fontAlgn="ctr">
              <a:buFontTx/>
              <a:buChar char="-"/>
            </a:pPr>
            <a:endParaRPr lang="tr-TR" dirty="0" smtClean="0"/>
          </a:p>
          <a:p>
            <a:pPr marL="171450" indent="-171450" fontAlgn="ctr">
              <a:buFontTx/>
              <a:buChar char="-"/>
            </a:pPr>
            <a:r>
              <a:rPr lang="en-CA" sz="1200" kern="1200" dirty="0" smtClean="0">
                <a:solidFill>
                  <a:schemeClr val="tx1"/>
                </a:solidFill>
                <a:effectLst/>
                <a:latin typeface="+mn-lt"/>
                <a:ea typeface="+mn-ea"/>
                <a:cs typeface="+mn-cs"/>
              </a:rPr>
              <a:t>Let's look at the proof in the paper:</a:t>
            </a:r>
          </a:p>
          <a:p>
            <a:pPr marL="171450" indent="-171450" fontAlgn="ctr">
              <a:buFontTx/>
              <a:buChar char="-"/>
            </a:pPr>
            <a:endParaRPr lang="en-CA" dirty="0" smtClean="0"/>
          </a:p>
          <a:p>
            <a:pPr marL="171450" indent="-171450" fontAlgn="ctr">
              <a:buFontTx/>
              <a:buChar char="-"/>
            </a:pPr>
            <a:r>
              <a:rPr lang="en-CA" sz="1200" kern="1200" dirty="0" smtClean="0">
                <a:solidFill>
                  <a:schemeClr val="tx1"/>
                </a:solidFill>
                <a:effectLst/>
                <a:latin typeface="+mn-lt"/>
                <a:ea typeface="+mn-ea"/>
                <a:cs typeface="+mn-cs"/>
              </a:rPr>
              <a:t>Let's choose a random organization and one of their system designs. </a:t>
            </a:r>
          </a:p>
          <a:p>
            <a:pPr marL="171450" indent="-171450" fontAlgn="ctr">
              <a:buFontTx/>
              <a:buChar char="-"/>
            </a:pPr>
            <a:r>
              <a:rPr lang="en-CA" sz="1200" kern="1200" dirty="0" smtClean="0">
                <a:solidFill>
                  <a:schemeClr val="tx1"/>
                </a:solidFill>
                <a:effectLst/>
                <a:latin typeface="+mn-lt"/>
                <a:ea typeface="+mn-ea"/>
                <a:cs typeface="+mn-cs"/>
              </a:rPr>
              <a:t>Then let's choose a random level from one of the graphs and its equal level form the other one. </a:t>
            </a:r>
          </a:p>
          <a:p>
            <a:pPr marL="171450" indent="-171450" fontAlgn="ctr">
              <a:buFontTx/>
              <a:buChar char="-"/>
            </a:pPr>
            <a:r>
              <a:rPr lang="en-CA" sz="1200" kern="1200" dirty="0" smtClean="0">
                <a:solidFill>
                  <a:schemeClr val="tx1"/>
                </a:solidFill>
                <a:effectLst/>
                <a:latin typeface="+mn-lt"/>
                <a:ea typeface="+mn-ea"/>
                <a:cs typeface="+mn-cs"/>
              </a:rPr>
              <a:t>After that, draw the graphs for both.</a:t>
            </a:r>
            <a:endParaRPr lang="en-CA" dirty="0" smtClean="0"/>
          </a:p>
          <a:p>
            <a:pPr marL="171450" indent="-171450" fontAlgn="ctr">
              <a:buFontTx/>
              <a:buChar char="-"/>
            </a:pPr>
            <a:endParaRPr lang="en-CA" dirty="0" smtClean="0"/>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14</a:t>
            </a:fld>
            <a:endParaRPr lang="en-CA"/>
          </a:p>
        </p:txBody>
      </p:sp>
    </p:spTree>
    <p:extLst>
      <p:ext uri="{BB962C8B-B14F-4D97-AF65-F5344CB8AC3E}">
        <p14:creationId xmlns:p14="http://schemas.microsoft.com/office/powerpoint/2010/main" val="656053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ctr"/>
            <a:r>
              <a:rPr lang="en-CA" dirty="0" smtClean="0"/>
              <a:t>For any node x in the system we can identify a</a:t>
            </a:r>
            <a:r>
              <a:rPr lang="tr-TR" dirty="0" smtClean="0"/>
              <a:t> </a:t>
            </a:r>
            <a:r>
              <a:rPr lang="en-CA" dirty="0" smtClean="0"/>
              <a:t>design group of the </a:t>
            </a:r>
            <a:r>
              <a:rPr lang="en-CA" dirty="0" smtClean="0"/>
              <a:t>organization </a:t>
            </a:r>
            <a:r>
              <a:rPr lang="en-CA" dirty="0" smtClean="0"/>
              <a:t>which designed x.</a:t>
            </a:r>
          </a:p>
          <a:p>
            <a:pPr fontAlgn="ctr"/>
            <a:r>
              <a:rPr lang="en-CA" dirty="0" smtClean="0"/>
              <a:t>If we generalize this process, </a:t>
            </a:r>
          </a:p>
          <a:p>
            <a:pPr fontAlgn="ctr"/>
            <a:r>
              <a:rPr lang="en-CA" dirty="0" smtClean="0"/>
              <a:t>Every node of the system has a </a:t>
            </a:r>
            <a:r>
              <a:rPr lang="en-CA" dirty="0" smtClean="0"/>
              <a:t>matching </a:t>
            </a:r>
            <a:r>
              <a:rPr lang="en-CA" dirty="0" smtClean="0"/>
              <a:t>node </a:t>
            </a:r>
            <a:r>
              <a:rPr lang="en-CA" dirty="0" smtClean="0"/>
              <a:t>in </a:t>
            </a:r>
            <a:r>
              <a:rPr lang="en-CA" dirty="0" smtClean="0"/>
              <a:t>the </a:t>
            </a:r>
            <a:r>
              <a:rPr lang="en-CA" dirty="0" smtClean="0"/>
              <a:t>organization</a:t>
            </a:r>
            <a:r>
              <a:rPr lang="en-CA" dirty="0" smtClean="0"/>
              <a:t>. </a:t>
            </a:r>
          </a:p>
          <a:p>
            <a:pPr fontAlgn="ctr"/>
            <a:r>
              <a:rPr lang="en-CA" dirty="0" smtClean="0"/>
              <a:t>This relationship</a:t>
            </a:r>
            <a:r>
              <a:rPr lang="en-CA" baseline="0" dirty="0" smtClean="0"/>
              <a:t> is not </a:t>
            </a:r>
            <a:r>
              <a:rPr lang="en-CA" dirty="0" smtClean="0"/>
              <a:t>necessarily to be one-to-one</a:t>
            </a:r>
            <a:r>
              <a:rPr lang="en-CA" dirty="0" smtClean="0"/>
              <a:t>.</a:t>
            </a:r>
          </a:p>
          <a:p>
            <a:pPr fontAlgn="ctr"/>
            <a:r>
              <a:rPr lang="en-CA" dirty="0" smtClean="0"/>
              <a:t>Two subsystems might have been designed by a single design group.</a:t>
            </a:r>
            <a:endParaRPr lang="tr-TR" dirty="0" smtClean="0"/>
          </a:p>
          <a:p>
            <a:pPr fontAlgn="ctr"/>
            <a:endParaRPr lang="tr-TR" dirty="0" smtClean="0"/>
          </a:p>
          <a:p>
            <a:pPr fontAlgn="ctr"/>
            <a:r>
              <a:rPr lang="en-CA" dirty="0" smtClean="0"/>
              <a:t>The same logic implies for the branches as well. </a:t>
            </a:r>
          </a:p>
          <a:p>
            <a:pPr fontAlgn="ctr"/>
            <a:r>
              <a:rPr lang="en-CA" dirty="0" smtClean="0"/>
              <a:t>Let's take two nodes: x and </a:t>
            </a:r>
            <a:r>
              <a:rPr lang="en-CA" dirty="0" smtClean="0"/>
              <a:t>y from system design. </a:t>
            </a:r>
            <a:endParaRPr lang="en-CA" dirty="0" smtClean="0"/>
          </a:p>
          <a:p>
            <a:pPr fontAlgn="ctr"/>
            <a:r>
              <a:rPr lang="en-CA" dirty="0" smtClean="0"/>
              <a:t>If they are connected to each other in the system design, design group X and Y have communications with each other. </a:t>
            </a:r>
          </a:p>
          <a:p>
            <a:pPr fontAlgn="ctr"/>
            <a:r>
              <a:rPr lang="en-CA" dirty="0" smtClean="0"/>
              <a:t>That also means X and Y groups agree on interface requirements for two subsystems.</a:t>
            </a:r>
          </a:p>
        </p:txBody>
      </p:sp>
      <p:sp>
        <p:nvSpPr>
          <p:cNvPr id="4" name="Slayt Numarası Yer Tutucusu 3"/>
          <p:cNvSpPr>
            <a:spLocks noGrp="1"/>
          </p:cNvSpPr>
          <p:nvPr>
            <p:ph type="sldNum" sz="quarter" idx="10"/>
          </p:nvPr>
        </p:nvSpPr>
        <p:spPr/>
        <p:txBody>
          <a:bodyPr/>
          <a:lstStyle/>
          <a:p>
            <a:fld id="{F4C1B554-2EC3-4864-9E68-C36673264491}" type="slidenum">
              <a:rPr lang="en-CA" smtClean="0"/>
              <a:t>15</a:t>
            </a:fld>
            <a:endParaRPr lang="en-CA"/>
          </a:p>
        </p:txBody>
      </p:sp>
    </p:spTree>
    <p:extLst>
      <p:ext uri="{BB962C8B-B14F-4D97-AF65-F5344CB8AC3E}">
        <p14:creationId xmlns:p14="http://schemas.microsoft.com/office/powerpoint/2010/main" val="3718222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CA" dirty="0" smtClean="0"/>
              <a:t>Let’s</a:t>
            </a:r>
            <a:r>
              <a:rPr lang="en-CA" baseline="0" dirty="0" smtClean="0"/>
              <a:t> look at this figure.</a:t>
            </a:r>
          </a:p>
          <a:p>
            <a:r>
              <a:rPr lang="en-CA" baseline="0" dirty="0" smtClean="0"/>
              <a:t>System design and organization designs look similar.</a:t>
            </a:r>
          </a:p>
          <a:p>
            <a:r>
              <a:rPr lang="en-CA" baseline="0" dirty="0" smtClean="0"/>
              <a:t>The bigger circle is zoomed version.</a:t>
            </a:r>
          </a:p>
          <a:p>
            <a:r>
              <a:rPr lang="en-CA" baseline="0" dirty="0" smtClean="0"/>
              <a:t>The lower part is the zoomed version of node a.</a:t>
            </a:r>
          </a:p>
          <a:p>
            <a:r>
              <a:rPr lang="en-CA" baseline="0" dirty="0" smtClean="0"/>
              <a:t>You can see the design group X designed x node. </a:t>
            </a:r>
          </a:p>
          <a:p>
            <a:r>
              <a:rPr lang="en-CA" baseline="0" dirty="0" smtClean="0"/>
              <a:t>Same goes for y and z.</a:t>
            </a:r>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16</a:t>
            </a:fld>
            <a:endParaRPr lang="en-CA"/>
          </a:p>
        </p:txBody>
      </p:sp>
    </p:spTree>
    <p:extLst>
      <p:ext uri="{BB962C8B-B14F-4D97-AF65-F5344CB8AC3E}">
        <p14:creationId xmlns:p14="http://schemas.microsoft.com/office/powerpoint/2010/main" val="4225772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fontAlgn="ctr">
              <a:buFontTx/>
              <a:buChar char="-"/>
            </a:pPr>
            <a:r>
              <a:rPr lang="en-CA" dirty="0" smtClean="0"/>
              <a:t>Generally each subsystem has its own separate design groups.</a:t>
            </a:r>
          </a:p>
          <a:p>
            <a:pPr marL="171450" indent="-171450" fontAlgn="ctr">
              <a:buFontTx/>
              <a:buChar char="-"/>
            </a:pPr>
            <a:endParaRPr lang="en-CA" dirty="0" smtClean="0"/>
          </a:p>
          <a:p>
            <a:pPr marL="171450" indent="-171450" fontAlgn="ctr">
              <a:buFontTx/>
              <a:buChar char="-"/>
            </a:pPr>
            <a:r>
              <a:rPr lang="en-CA" dirty="0" smtClean="0"/>
              <a:t>Sometimes one group can design more than one subsystem. </a:t>
            </a:r>
          </a:p>
          <a:p>
            <a:pPr marL="171450" indent="-171450" fontAlgn="ctr">
              <a:buFontTx/>
              <a:buChar char="-"/>
            </a:pPr>
            <a:r>
              <a:rPr lang="en-CA" dirty="0" smtClean="0"/>
              <a:t>In that case, design organization is collapsed version of the system design structure. </a:t>
            </a:r>
          </a:p>
          <a:p>
            <a:pPr marL="171450" indent="-171450" fontAlgn="ctr">
              <a:buFontTx/>
              <a:buChar char="-"/>
            </a:pPr>
            <a:endParaRPr lang="en-CA" dirty="0" smtClean="0"/>
          </a:p>
          <a:p>
            <a:pPr marL="171450" indent="-171450" fontAlgn="ctr">
              <a:buFontTx/>
              <a:buChar char="-"/>
            </a:pPr>
            <a:r>
              <a:rPr lang="en-CA" sz="1200" kern="1200" dirty="0" smtClean="0">
                <a:solidFill>
                  <a:schemeClr val="tx1"/>
                </a:solidFill>
                <a:effectLst/>
                <a:latin typeface="+mn-lt"/>
                <a:ea typeface="+mn-ea"/>
                <a:cs typeface="+mn-cs"/>
              </a:rPr>
              <a:t>In this figure design group Z designed two subsystems. And the collapsed version of these two represents the design group Z</a:t>
            </a:r>
            <a:endParaRPr lang="en-CA" dirty="0" smtClean="0"/>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17</a:t>
            </a:fld>
            <a:endParaRPr lang="en-CA"/>
          </a:p>
        </p:txBody>
      </p:sp>
    </p:spTree>
    <p:extLst>
      <p:ext uri="{BB962C8B-B14F-4D97-AF65-F5344CB8AC3E}">
        <p14:creationId xmlns:p14="http://schemas.microsoft.com/office/powerpoint/2010/main" val="3037383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ctr"/>
            <a:r>
              <a:rPr lang="tr-TR" dirty="0" smtClean="0"/>
              <a:t>- </a:t>
            </a:r>
            <a:r>
              <a:rPr lang="en-CA" dirty="0" smtClean="0"/>
              <a:t>This relationship between two graphs called homomorphism. So we can say there is a homomorphism from the system graph to organization graph.</a:t>
            </a:r>
            <a:endParaRPr lang="tr-TR" dirty="0" smtClean="0"/>
          </a:p>
          <a:p>
            <a:pPr fontAlgn="ctr"/>
            <a:endParaRPr lang="en-CA" dirty="0" smtClean="0"/>
          </a:p>
          <a:p>
            <a:pPr fontAlgn="ctr"/>
            <a:r>
              <a:rPr lang="tr-TR" dirty="0" smtClean="0"/>
              <a:t>- </a:t>
            </a:r>
            <a:r>
              <a:rPr lang="en-CA" dirty="0" smtClean="0"/>
              <a:t>Homomorphism: A map between two algebraic structures of the same type (in that case linear graph), that preserves the operations of the structures</a:t>
            </a:r>
          </a:p>
          <a:p>
            <a:endParaRPr lang="tr-TR" dirty="0" smtClean="0"/>
          </a:p>
          <a:p>
            <a:r>
              <a:rPr lang="en-CA" noProof="0" dirty="0" smtClean="0"/>
              <a:t>-</a:t>
            </a:r>
            <a:r>
              <a:rPr lang="en-CA" baseline="0" noProof="0" dirty="0" smtClean="0"/>
              <a:t> If we traverse system chart with a specific path, we can do the same path on the organization graph as well.</a:t>
            </a:r>
            <a:endParaRPr lang="en-CA" noProof="0" dirty="0" smtClean="0"/>
          </a:p>
        </p:txBody>
      </p:sp>
      <p:sp>
        <p:nvSpPr>
          <p:cNvPr id="4" name="Slayt Numarası Yer Tutucusu 3"/>
          <p:cNvSpPr>
            <a:spLocks noGrp="1"/>
          </p:cNvSpPr>
          <p:nvPr>
            <p:ph type="sldNum" sz="quarter" idx="10"/>
          </p:nvPr>
        </p:nvSpPr>
        <p:spPr/>
        <p:txBody>
          <a:bodyPr/>
          <a:lstStyle/>
          <a:p>
            <a:fld id="{F4C1B554-2EC3-4864-9E68-C36673264491}" type="slidenum">
              <a:rPr lang="en-CA" smtClean="0"/>
              <a:t>18</a:t>
            </a:fld>
            <a:endParaRPr lang="en-CA"/>
          </a:p>
        </p:txBody>
      </p:sp>
    </p:spTree>
    <p:extLst>
      <p:ext uri="{BB962C8B-B14F-4D97-AF65-F5344CB8AC3E}">
        <p14:creationId xmlns:p14="http://schemas.microsoft.com/office/powerpoint/2010/main" val="3560737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Tx/>
              <a:buChar char="-"/>
            </a:pPr>
            <a:r>
              <a:rPr lang="en-CA" sz="1200" kern="1200" dirty="0" smtClean="0">
                <a:solidFill>
                  <a:schemeClr val="tx1"/>
                </a:solidFill>
                <a:effectLst/>
                <a:latin typeface="+mn-lt"/>
                <a:ea typeface="+mn-ea"/>
                <a:cs typeface="+mn-cs"/>
              </a:rPr>
              <a:t>System designers believe that </a:t>
            </a:r>
          </a:p>
          <a:p>
            <a:pPr marL="171450" indent="-171450">
              <a:buFontTx/>
              <a:buChar char="-"/>
            </a:pPr>
            <a:r>
              <a:rPr lang="en-CA" sz="1200" kern="1200" dirty="0" smtClean="0">
                <a:solidFill>
                  <a:schemeClr val="tx1"/>
                </a:solidFill>
                <a:effectLst/>
                <a:latin typeface="+mn-lt"/>
                <a:ea typeface="+mn-ea"/>
                <a:cs typeface="+mn-cs"/>
              </a:rPr>
              <a:t>“Someone someday will find a better one to do the same job". </a:t>
            </a:r>
            <a:endParaRPr lang="tr-TR" sz="1200" kern="1200" dirty="0" smtClean="0">
              <a:solidFill>
                <a:schemeClr val="tx1"/>
              </a:solidFill>
              <a:effectLst/>
              <a:latin typeface="+mn-lt"/>
              <a:ea typeface="+mn-ea"/>
              <a:cs typeface="+mn-cs"/>
            </a:endParaRPr>
          </a:p>
          <a:p>
            <a:pPr marL="171450" indent="-171450">
              <a:buFontTx/>
              <a:buChar char="-"/>
            </a:pPr>
            <a:endParaRPr lang="tr-TR" sz="1200" kern="1200" dirty="0" smtClean="0">
              <a:solidFill>
                <a:schemeClr val="tx1"/>
              </a:solidFill>
              <a:effectLst/>
              <a:latin typeface="+mn-lt"/>
              <a:ea typeface="+mn-ea"/>
              <a:cs typeface="+mn-cs"/>
            </a:endParaRPr>
          </a:p>
          <a:p>
            <a:pPr marL="171450" indent="-171450">
              <a:buFontTx/>
              <a:buChar char="-"/>
            </a:pPr>
            <a:r>
              <a:rPr lang="en-CA" sz="1200" kern="1200" dirty="0" smtClean="0">
                <a:solidFill>
                  <a:schemeClr val="tx1"/>
                </a:solidFill>
                <a:effectLst/>
                <a:latin typeface="+mn-lt"/>
                <a:ea typeface="+mn-ea"/>
                <a:cs typeface="+mn-cs"/>
              </a:rPr>
              <a:t>So why do they believe that? </a:t>
            </a:r>
          </a:p>
          <a:p>
            <a:pPr marL="171450" indent="-171450">
              <a:buFontTx/>
              <a:buChar char="-"/>
            </a:pPr>
            <a:r>
              <a:rPr lang="en-CA" sz="1200" kern="1200" dirty="0" smtClean="0">
                <a:solidFill>
                  <a:schemeClr val="tx1"/>
                </a:solidFill>
                <a:effectLst/>
                <a:latin typeface="+mn-lt"/>
                <a:ea typeface="+mn-ea"/>
                <a:cs typeface="+mn-cs"/>
              </a:rPr>
              <a:t>Because history is full of such examples.</a:t>
            </a:r>
          </a:p>
          <a:p>
            <a:pPr marL="171450" indent="-171450">
              <a:buFontTx/>
              <a:buChar char="-"/>
            </a:pPr>
            <a:endParaRPr lang="en-CA" sz="1200" kern="1200" dirty="0" smtClean="0">
              <a:solidFill>
                <a:schemeClr val="tx1"/>
              </a:solidFill>
              <a:effectLst/>
              <a:latin typeface="+mn-lt"/>
              <a:ea typeface="+mn-ea"/>
              <a:cs typeface="+mn-cs"/>
            </a:endParaRPr>
          </a:p>
          <a:p>
            <a:pPr marL="171450" indent="-171450">
              <a:buFontTx/>
              <a:buChar char="-"/>
            </a:pPr>
            <a:r>
              <a:rPr lang="en-CA" sz="1200" kern="1200" dirty="0" smtClean="0">
                <a:solidFill>
                  <a:schemeClr val="tx1"/>
                </a:solidFill>
                <a:effectLst/>
                <a:latin typeface="+mn-lt"/>
                <a:ea typeface="+mn-ea"/>
                <a:cs typeface="+mn-cs"/>
              </a:rPr>
              <a:t> It is inaccurate to speak of the design without context of</a:t>
            </a:r>
          </a:p>
          <a:p>
            <a:pPr marL="171450" indent="-171450">
              <a:buFontTx/>
              <a:buChar char="-"/>
            </a:pPr>
            <a:r>
              <a:rPr lang="en-CA" sz="1200" kern="1200" dirty="0" smtClean="0">
                <a:solidFill>
                  <a:schemeClr val="tx1"/>
                </a:solidFill>
                <a:effectLst/>
                <a:latin typeface="+mn-lt"/>
                <a:ea typeface="+mn-ea"/>
                <a:cs typeface="+mn-cs"/>
              </a:rPr>
              <a:t> space, </a:t>
            </a:r>
          </a:p>
          <a:p>
            <a:pPr marL="171450" indent="-171450">
              <a:buFontTx/>
              <a:buChar char="-"/>
            </a:pPr>
            <a:r>
              <a:rPr lang="en-CA" sz="1200" kern="1200" dirty="0" smtClean="0">
                <a:solidFill>
                  <a:schemeClr val="tx1"/>
                </a:solidFill>
                <a:effectLst/>
                <a:latin typeface="+mn-lt"/>
                <a:ea typeface="+mn-ea"/>
                <a:cs typeface="+mn-cs"/>
              </a:rPr>
              <a:t>time, </a:t>
            </a:r>
          </a:p>
          <a:p>
            <a:pPr marL="171450" indent="-171450">
              <a:buFontTx/>
              <a:buChar char="-"/>
            </a:pPr>
            <a:r>
              <a:rPr lang="en-CA" sz="1200" kern="1200" dirty="0" smtClean="0">
                <a:solidFill>
                  <a:schemeClr val="tx1"/>
                </a:solidFill>
                <a:effectLst/>
                <a:latin typeface="+mn-lt"/>
                <a:ea typeface="+mn-ea"/>
                <a:cs typeface="+mn-cs"/>
              </a:rPr>
              <a:t>knowledge </a:t>
            </a:r>
          </a:p>
          <a:p>
            <a:pPr marL="171450" indent="-171450">
              <a:buFontTx/>
              <a:buChar char="-"/>
            </a:pPr>
            <a:r>
              <a:rPr lang="en-CA" sz="1200" kern="1200" dirty="0" smtClean="0">
                <a:solidFill>
                  <a:schemeClr val="tx1"/>
                </a:solidFill>
                <a:effectLst/>
                <a:latin typeface="+mn-lt"/>
                <a:ea typeface="+mn-ea"/>
                <a:cs typeface="+mn-cs"/>
              </a:rPr>
              <a:t>and technology.</a:t>
            </a:r>
            <a:endParaRPr lang="tr-TR" sz="1200" kern="1200" dirty="0" smtClean="0">
              <a:solidFill>
                <a:schemeClr val="tx1"/>
              </a:solidFill>
              <a:effectLst/>
              <a:latin typeface="+mn-lt"/>
              <a:ea typeface="+mn-ea"/>
              <a:cs typeface="+mn-cs"/>
            </a:endParaRPr>
          </a:p>
          <a:p>
            <a:pPr marL="171450" indent="-171450">
              <a:buFontTx/>
              <a:buChar char="-"/>
            </a:pPr>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19</a:t>
            </a:fld>
            <a:endParaRPr lang="en-CA"/>
          </a:p>
        </p:txBody>
      </p:sp>
    </p:spTree>
    <p:extLst>
      <p:ext uri="{BB962C8B-B14F-4D97-AF65-F5344CB8AC3E}">
        <p14:creationId xmlns:p14="http://schemas.microsoft.com/office/powerpoint/2010/main" val="156235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CA" sz="1200" kern="1200" noProof="0" dirty="0" smtClean="0">
                <a:solidFill>
                  <a:schemeClr val="tx1"/>
                </a:solidFill>
                <a:effectLst/>
                <a:latin typeface="+mn-lt"/>
                <a:ea typeface="+mn-ea"/>
                <a:cs typeface="+mn-cs"/>
              </a:rPr>
              <a:t>Who is Melvin Conway?</a:t>
            </a:r>
          </a:p>
          <a:p>
            <a:pPr rtl="0" fontAlgn="ctr"/>
            <a:r>
              <a:rPr lang="en-CA" sz="1200" kern="1200" noProof="0" dirty="0" smtClean="0">
                <a:solidFill>
                  <a:schemeClr val="tx1"/>
                </a:solidFill>
                <a:effectLst/>
                <a:latin typeface="+mn-lt"/>
                <a:ea typeface="+mn-ea"/>
                <a:cs typeface="+mn-cs"/>
              </a:rPr>
              <a:t>He is a computer scientist</a:t>
            </a:r>
            <a:r>
              <a:rPr lang="en-CA" sz="1200" kern="1200" baseline="0" noProof="0" dirty="0" smtClean="0">
                <a:solidFill>
                  <a:schemeClr val="tx1"/>
                </a:solidFill>
                <a:effectLst/>
                <a:latin typeface="+mn-lt"/>
                <a:ea typeface="+mn-ea"/>
                <a:cs typeface="+mn-cs"/>
              </a:rPr>
              <a:t> and a</a:t>
            </a:r>
            <a:r>
              <a:rPr lang="en-CA" sz="1200" kern="1200" noProof="0" dirty="0" smtClean="0">
                <a:solidFill>
                  <a:schemeClr val="tx1"/>
                </a:solidFill>
                <a:effectLst/>
                <a:latin typeface="+mn-lt"/>
                <a:ea typeface="+mn-ea"/>
                <a:cs typeface="+mn-cs"/>
              </a:rPr>
              <a:t> programmer</a:t>
            </a:r>
          </a:p>
          <a:p>
            <a:pPr rtl="0" fontAlgn="ctr"/>
            <a:r>
              <a:rPr lang="en-CA" sz="1200" kern="1200" noProof="0" dirty="0" smtClean="0">
                <a:solidFill>
                  <a:schemeClr val="tx1"/>
                </a:solidFill>
                <a:effectLst/>
                <a:latin typeface="+mn-lt"/>
                <a:ea typeface="+mn-ea"/>
                <a:cs typeface="+mn-cs"/>
              </a:rPr>
              <a:t>He has </a:t>
            </a:r>
            <a:r>
              <a:rPr lang="tr-TR" sz="1200" kern="1200" noProof="0" dirty="0" smtClean="0">
                <a:solidFill>
                  <a:schemeClr val="tx1"/>
                </a:solidFill>
                <a:effectLst/>
                <a:latin typeface="+mn-lt"/>
                <a:ea typeface="+mn-ea"/>
                <a:cs typeface="+mn-cs"/>
              </a:rPr>
              <a:t>BS</a:t>
            </a:r>
            <a:r>
              <a:rPr lang="tr-TR" sz="1200" kern="1200" baseline="0" noProof="0" dirty="0" smtClean="0">
                <a:solidFill>
                  <a:schemeClr val="tx1"/>
                </a:solidFill>
                <a:effectLst/>
                <a:latin typeface="+mn-lt"/>
                <a:ea typeface="+mn-ea"/>
                <a:cs typeface="+mn-cs"/>
              </a:rPr>
              <a:t> </a:t>
            </a:r>
            <a:r>
              <a:rPr lang="en-CA" sz="1200" kern="1200" baseline="0" noProof="0" dirty="0" smtClean="0">
                <a:solidFill>
                  <a:schemeClr val="tx1"/>
                </a:solidFill>
                <a:effectLst/>
                <a:latin typeface="+mn-lt"/>
                <a:ea typeface="+mn-ea"/>
                <a:cs typeface="+mn-cs"/>
              </a:rPr>
              <a:t>and MS degrees </a:t>
            </a:r>
            <a:r>
              <a:rPr lang="tr-TR" sz="1200" kern="1200" baseline="0" noProof="0" dirty="0" smtClean="0">
                <a:solidFill>
                  <a:schemeClr val="tx1"/>
                </a:solidFill>
                <a:effectLst/>
                <a:latin typeface="+mn-lt"/>
                <a:ea typeface="+mn-ea"/>
                <a:cs typeface="+mn-cs"/>
              </a:rPr>
              <a:t>in </a:t>
            </a:r>
            <a:r>
              <a:rPr lang="en-CA" sz="1200" kern="1200" baseline="0" noProof="0" dirty="0" smtClean="0">
                <a:solidFill>
                  <a:schemeClr val="tx1"/>
                </a:solidFill>
                <a:effectLst/>
                <a:latin typeface="+mn-lt"/>
                <a:ea typeface="+mn-ea"/>
                <a:cs typeface="+mn-cs"/>
              </a:rPr>
              <a:t>Physics</a:t>
            </a:r>
          </a:p>
          <a:p>
            <a:pPr rtl="0" fontAlgn="ctr"/>
            <a:r>
              <a:rPr lang="en-CA" sz="1200" kern="1200" baseline="0" noProof="0" dirty="0" smtClean="0">
                <a:solidFill>
                  <a:schemeClr val="tx1"/>
                </a:solidFill>
                <a:effectLst/>
                <a:latin typeface="+mn-lt"/>
                <a:ea typeface="+mn-ea"/>
                <a:cs typeface="+mn-cs"/>
              </a:rPr>
              <a:t>And </a:t>
            </a:r>
            <a:r>
              <a:rPr lang="en-CA" sz="1200" kern="1200" baseline="0" noProof="0" dirty="0" err="1" smtClean="0">
                <a:solidFill>
                  <a:schemeClr val="tx1"/>
                </a:solidFill>
                <a:effectLst/>
                <a:latin typeface="+mn-lt"/>
                <a:ea typeface="+mn-ea"/>
                <a:cs typeface="+mn-cs"/>
              </a:rPr>
              <a:t>Ph.D</a:t>
            </a:r>
            <a:r>
              <a:rPr lang="en-CA" sz="1200" kern="1200" baseline="0" noProof="0" dirty="0" smtClean="0">
                <a:solidFill>
                  <a:schemeClr val="tx1"/>
                </a:solidFill>
                <a:effectLst/>
                <a:latin typeface="+mn-lt"/>
                <a:ea typeface="+mn-ea"/>
                <a:cs typeface="+mn-cs"/>
              </a:rPr>
              <a:t> in Math form case </a:t>
            </a:r>
            <a:r>
              <a:rPr lang="en-CA" sz="1200" kern="1200" baseline="0" noProof="0" dirty="0" smtClean="0">
                <a:solidFill>
                  <a:schemeClr val="tx1"/>
                </a:solidFill>
                <a:effectLst/>
                <a:latin typeface="+mn-lt"/>
                <a:ea typeface="+mn-ea"/>
                <a:cs typeface="+mn-cs"/>
              </a:rPr>
              <a:t>university</a:t>
            </a:r>
            <a:endParaRPr lang="en-CA" sz="1200" kern="1200" noProof="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He worked on compilers and assemblers</a:t>
            </a:r>
          </a:p>
          <a:p>
            <a:pPr rtl="0" fontAlgn="ctr"/>
            <a:r>
              <a:rPr lang="en-CA" sz="1200" kern="1200" noProof="0" dirty="0" smtClean="0">
                <a:solidFill>
                  <a:schemeClr val="tx1"/>
                </a:solidFill>
                <a:effectLst/>
                <a:latin typeface="+mn-lt"/>
                <a:ea typeface="+mn-ea"/>
                <a:cs typeface="+mn-cs"/>
              </a:rPr>
              <a:t>But he mostly famous for Conway's Law</a:t>
            </a:r>
            <a:endParaRPr lang="en-CA" noProof="0"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2</a:t>
            </a:fld>
            <a:endParaRPr lang="en-CA"/>
          </a:p>
        </p:txBody>
      </p:sp>
    </p:spTree>
    <p:extLst>
      <p:ext uri="{BB962C8B-B14F-4D97-AF65-F5344CB8AC3E}">
        <p14:creationId xmlns:p14="http://schemas.microsoft.com/office/powerpoint/2010/main" val="1518215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Fortran and Cobol compiler prototypes (mid 1950s) were bulky like their hardware parts. (Room sized computers)</a:t>
            </a:r>
            <a:endParaRPr lang="tr-TR"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tr-TR"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With new designs of the </a:t>
            </a:r>
            <a:r>
              <a:rPr lang="tr-TR" dirty="0" smtClean="0"/>
              <a:t>transistor</a:t>
            </a:r>
            <a:r>
              <a:rPr lang="en-CA" dirty="0" smtClean="0"/>
              <a:t>, new compiler designs released. </a:t>
            </a:r>
            <a:endParaRPr lang="tr-TR"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tr-TR"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And they were not as bulky as the Fortran or Cobol compilers.</a:t>
            </a:r>
            <a:endParaRPr lang="tr-TR"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CA" dirty="0" smtClean="0"/>
          </a:p>
        </p:txBody>
      </p:sp>
      <p:sp>
        <p:nvSpPr>
          <p:cNvPr id="4" name="Slayt Numarası Yer Tutucusu 3"/>
          <p:cNvSpPr>
            <a:spLocks noGrp="1"/>
          </p:cNvSpPr>
          <p:nvPr>
            <p:ph type="sldNum" sz="quarter" idx="10"/>
          </p:nvPr>
        </p:nvSpPr>
        <p:spPr/>
        <p:txBody>
          <a:bodyPr/>
          <a:lstStyle/>
          <a:p>
            <a:fld id="{F4C1B554-2EC3-4864-9E68-C36673264491}" type="slidenum">
              <a:rPr lang="en-CA" smtClean="0"/>
              <a:t>20</a:t>
            </a:fld>
            <a:endParaRPr lang="en-CA"/>
          </a:p>
        </p:txBody>
      </p:sp>
    </p:spTree>
    <p:extLst>
      <p:ext uri="{BB962C8B-B14F-4D97-AF65-F5344CB8AC3E}">
        <p14:creationId xmlns:p14="http://schemas.microsoft.com/office/powerpoint/2010/main" val="2015577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fontAlgn="ctr">
              <a:buFontTx/>
              <a:buChar char="-"/>
            </a:pPr>
            <a:r>
              <a:rPr lang="en-CA" dirty="0" smtClean="0"/>
              <a:t>We can assume that there is a "family of designs" for a system design which ensures requirements. </a:t>
            </a:r>
            <a:endParaRPr lang="tr-TR" dirty="0" smtClean="0"/>
          </a:p>
          <a:p>
            <a:pPr marL="171450" indent="-171450" fontAlgn="ctr">
              <a:buFontTx/>
              <a:buChar char="-"/>
            </a:pPr>
            <a:endParaRPr lang="tr-TR" dirty="0" smtClean="0"/>
          </a:p>
          <a:p>
            <a:pPr marL="171450" indent="-171450" fontAlgn="ctr">
              <a:buFontTx/>
              <a:buChar char="-"/>
            </a:pPr>
            <a:r>
              <a:rPr lang="en-CA" sz="1200" kern="1200" dirty="0" smtClean="0">
                <a:solidFill>
                  <a:schemeClr val="tx1"/>
                </a:solidFill>
                <a:effectLst/>
                <a:latin typeface="+mn-lt"/>
                <a:ea typeface="+mn-ea"/>
                <a:cs typeface="+mn-cs"/>
              </a:rPr>
              <a:t>Design organization structure affects the selection of a design from this family.</a:t>
            </a:r>
          </a:p>
          <a:p>
            <a:pPr marL="171450" indent="-171450" fontAlgn="ctr">
              <a:buFontTx/>
              <a:buChar char="-"/>
            </a:pPr>
            <a:endParaRPr lang="en-CA" dirty="0" smtClean="0"/>
          </a:p>
          <a:p>
            <a:pPr marL="171450" indent="-171450" fontAlgn="ctr">
              <a:buFontTx/>
              <a:buChar char="-"/>
            </a:pPr>
            <a:r>
              <a:rPr lang="en-CA" dirty="0" smtClean="0"/>
              <a:t>Every design that organization makes will be similar to structure of the organization. </a:t>
            </a:r>
            <a:endParaRPr lang="tr-TR" dirty="0" smtClean="0"/>
          </a:p>
          <a:p>
            <a:pPr marL="171450" indent="-171450" fontAlgn="ctr">
              <a:buFontTx/>
              <a:buChar char="-"/>
            </a:pPr>
            <a:endParaRPr lang="tr-TR" dirty="0" smtClean="0"/>
          </a:p>
          <a:p>
            <a:pPr marL="171450" indent="-171450" fontAlgn="ctr">
              <a:buFontTx/>
              <a:buChar char="-"/>
            </a:pPr>
            <a:r>
              <a:rPr lang="en-CA" dirty="0" smtClean="0"/>
              <a:t>And if the organization is bigger, it will most likely to happen in that way.</a:t>
            </a:r>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21</a:t>
            </a:fld>
            <a:endParaRPr lang="en-CA"/>
          </a:p>
        </p:txBody>
      </p:sp>
    </p:spTree>
    <p:extLst>
      <p:ext uri="{BB962C8B-B14F-4D97-AF65-F5344CB8AC3E}">
        <p14:creationId xmlns:p14="http://schemas.microsoft.com/office/powerpoint/2010/main" val="2241567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We have 8 people and we want to build 2 compilers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5 people assigned to COBOL project and</a:t>
            </a:r>
            <a:r>
              <a:rPr lang="en-CA" baseline="0" dirty="0" smtClean="0"/>
              <a:t> 3 people assigned to ALGOL project.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baseline="0" dirty="0" smtClean="0"/>
              <a:t>The final COBOL compiler has 5 phases and ALGOL has 3 phases.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baseline="0" dirty="0" smtClean="0"/>
              <a:t>Even number of people affects the </a:t>
            </a:r>
            <a:r>
              <a:rPr lang="en-CA" baseline="0" dirty="0" smtClean="0"/>
              <a:t>design </a:t>
            </a:r>
            <a:r>
              <a:rPr lang="en-CA" baseline="0" dirty="0" smtClean="0"/>
              <a:t>of systems.</a:t>
            </a: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a:t>
            </a:r>
            <a:r>
              <a:rPr lang="en-CA" baseline="0" dirty="0" smtClean="0"/>
              <a:t> Another example.</a:t>
            </a:r>
            <a:endParaRPr lang="tr-TR"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There are t</a:t>
            </a:r>
            <a:r>
              <a:rPr lang="tr-TR" dirty="0" smtClean="0"/>
              <a:t>w</a:t>
            </a:r>
            <a:r>
              <a:rPr lang="en-CA" dirty="0" smtClean="0"/>
              <a:t>o military services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A chief for both of them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Chief wants to develop a weapon system for each service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They produced a copy of</a:t>
            </a:r>
            <a:r>
              <a:rPr lang="tr-TR" dirty="0" smtClean="0"/>
              <a:t> </a:t>
            </a:r>
            <a:r>
              <a:rPr lang="en-CA" dirty="0" smtClean="0"/>
              <a:t>their organization chart.</a:t>
            </a:r>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22</a:t>
            </a:fld>
            <a:endParaRPr lang="en-CA"/>
          </a:p>
        </p:txBody>
      </p:sp>
    </p:spTree>
    <p:extLst>
      <p:ext uri="{BB962C8B-B14F-4D97-AF65-F5344CB8AC3E}">
        <p14:creationId xmlns:p14="http://schemas.microsoft.com/office/powerpoint/2010/main" val="4210011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ctr"/>
            <a:r>
              <a:rPr lang="en-CA" dirty="0" smtClean="0"/>
              <a:t>Computer solving a problem</a:t>
            </a:r>
          </a:p>
          <a:p>
            <a:pPr fontAlgn="ctr"/>
            <a:r>
              <a:rPr lang="en-CA" dirty="0" smtClean="0"/>
              <a:t>Three parts:</a:t>
            </a:r>
          </a:p>
          <a:p>
            <a:pPr fontAlgn="ctr"/>
            <a:r>
              <a:rPr lang="en-CA" dirty="0" smtClean="0"/>
              <a:t>The hardware</a:t>
            </a:r>
          </a:p>
          <a:p>
            <a:pPr fontAlgn="ctr"/>
            <a:r>
              <a:rPr lang="en-CA" dirty="0" smtClean="0"/>
              <a:t>The system software (OS)</a:t>
            </a:r>
          </a:p>
          <a:p>
            <a:pPr fontAlgn="ctr"/>
            <a:r>
              <a:rPr lang="en-CA" dirty="0" smtClean="0"/>
              <a:t>The application program</a:t>
            </a:r>
          </a:p>
          <a:p>
            <a:pPr fontAlgn="ctr"/>
            <a:r>
              <a:rPr lang="en-CA" dirty="0" smtClean="0"/>
              <a:t>Their designers:</a:t>
            </a:r>
          </a:p>
          <a:p>
            <a:pPr fontAlgn="ctr"/>
            <a:r>
              <a:rPr lang="en-CA" dirty="0" smtClean="0"/>
              <a:t>The computer manufacturer's engineers</a:t>
            </a:r>
          </a:p>
          <a:p>
            <a:pPr fontAlgn="ctr"/>
            <a:r>
              <a:rPr lang="en-CA" dirty="0" smtClean="0"/>
              <a:t>Same system </a:t>
            </a:r>
            <a:r>
              <a:rPr lang="en-CA" noProof="0" dirty="0" smtClean="0"/>
              <a:t>programmers</a:t>
            </a:r>
          </a:p>
          <a:p>
            <a:pPr fontAlgn="ctr"/>
            <a:r>
              <a:rPr lang="en-CA" dirty="0" smtClean="0"/>
              <a:t>User's application programmers</a:t>
            </a:r>
            <a:endParaRPr lang="tr-TR" dirty="0" smtClean="0"/>
          </a:p>
          <a:p>
            <a:pPr fontAlgn="ctr"/>
            <a:endParaRPr lang="tr-TR" dirty="0" smtClean="0"/>
          </a:p>
          <a:p>
            <a:pPr fontAlgn="ctr"/>
            <a:r>
              <a:rPr lang="en-CA" dirty="0" smtClean="0"/>
              <a:t>In manufacturer company hardware and software tend to tolerate</a:t>
            </a:r>
            <a:r>
              <a:rPr lang="en-CA" baseline="0" dirty="0" smtClean="0"/>
              <a:t> each other rather than </a:t>
            </a:r>
            <a:r>
              <a:rPr lang="en-CA" dirty="0" smtClean="0"/>
              <a:t>cooperate</a:t>
            </a:r>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23</a:t>
            </a:fld>
            <a:endParaRPr lang="en-CA"/>
          </a:p>
        </p:txBody>
      </p:sp>
    </p:spTree>
    <p:extLst>
      <p:ext uri="{BB962C8B-B14F-4D97-AF65-F5344CB8AC3E}">
        <p14:creationId xmlns:p14="http://schemas.microsoft.com/office/powerpoint/2010/main" val="2537151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rtl="0" fontAlgn="ctr">
              <a:buFontTx/>
              <a:buChar char="-"/>
            </a:pPr>
            <a:r>
              <a:rPr lang="en-CA" sz="1200" kern="1200" dirty="0" smtClean="0">
                <a:solidFill>
                  <a:schemeClr val="tx1"/>
                </a:solidFill>
                <a:effectLst/>
                <a:latin typeface="+mn-lt"/>
                <a:ea typeface="+mn-ea"/>
                <a:cs typeface="+mn-cs"/>
              </a:rPr>
              <a:t>The larger the system, the more subsections it has.</a:t>
            </a:r>
            <a:endParaRPr lang="tr-TR" sz="1200" kern="1200" dirty="0" smtClean="0">
              <a:solidFill>
                <a:schemeClr val="tx1"/>
              </a:solidFill>
              <a:effectLst/>
              <a:latin typeface="+mn-lt"/>
              <a:ea typeface="+mn-ea"/>
              <a:cs typeface="+mn-cs"/>
            </a:endParaRPr>
          </a:p>
          <a:p>
            <a:pPr marL="171450" indent="-171450" rtl="0" fontAlgn="ctr">
              <a:buFontTx/>
              <a:buChar char="-"/>
            </a:pPr>
            <a:r>
              <a:rPr lang="tr-TR"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pPr marL="171450" indent="-171450" rtl="0" fontAlgn="ctr">
              <a:buFontTx/>
              <a:buChar char="-"/>
            </a:pPr>
            <a:r>
              <a:rPr lang="en-CA" sz="1200" kern="1200" dirty="0" smtClean="0">
                <a:solidFill>
                  <a:schemeClr val="tx1"/>
                </a:solidFill>
                <a:effectLst/>
                <a:latin typeface="+mn-lt"/>
                <a:ea typeface="+mn-ea"/>
                <a:cs typeface="+mn-cs"/>
              </a:rPr>
              <a:t>And larger systems likely to split into smaller parts </a:t>
            </a:r>
          </a:p>
          <a:p>
            <a:pPr marL="171450" indent="-171450" rtl="0" fontAlgn="ctr">
              <a:buFontTx/>
              <a:buChar char="-"/>
            </a:pPr>
            <a:r>
              <a:rPr lang="en-CA" sz="1200" kern="1200" dirty="0" smtClean="0">
                <a:solidFill>
                  <a:schemeClr val="tx1"/>
                </a:solidFill>
                <a:effectLst/>
                <a:latin typeface="+mn-lt"/>
                <a:ea typeface="+mn-ea"/>
                <a:cs typeface="+mn-cs"/>
              </a:rPr>
              <a:t>This leads to system management actions.</a:t>
            </a:r>
            <a:endParaRPr lang="tr-TR" sz="1200" kern="1200" dirty="0" smtClean="0">
              <a:solidFill>
                <a:schemeClr val="tx1"/>
              </a:solidFill>
              <a:effectLst/>
              <a:latin typeface="+mn-lt"/>
              <a:ea typeface="+mn-ea"/>
              <a:cs typeface="+mn-cs"/>
            </a:endParaRPr>
          </a:p>
          <a:p>
            <a:pPr marL="171450" indent="-171450" rtl="0" fontAlgn="ctr">
              <a:buFontTx/>
              <a:buChar char="-"/>
            </a:pPr>
            <a:endParaRPr lang="en-CA" sz="1200" kern="1200" dirty="0" smtClean="0">
              <a:solidFill>
                <a:schemeClr val="tx1"/>
              </a:solidFill>
              <a:effectLst/>
              <a:latin typeface="+mn-lt"/>
              <a:ea typeface="+mn-ea"/>
              <a:cs typeface="+mn-cs"/>
            </a:endParaRPr>
          </a:p>
          <a:p>
            <a:pPr marL="171450" indent="-171450" rtl="0" fontAlgn="ctr">
              <a:buFontTx/>
              <a:buChar char="-"/>
            </a:pPr>
            <a:r>
              <a:rPr lang="en-CA" sz="1200" kern="1200" dirty="0" smtClean="0">
                <a:solidFill>
                  <a:schemeClr val="tx1"/>
                </a:solidFill>
                <a:effectLst/>
                <a:latin typeface="+mn-lt"/>
                <a:ea typeface="+mn-ea"/>
                <a:cs typeface="+mn-cs"/>
              </a:rPr>
              <a:t>There are 3 reasons why systems tend to disintegrate. These are:</a:t>
            </a:r>
            <a:endParaRPr lang="tr-TR" sz="1200" kern="1200" dirty="0" smtClean="0">
              <a:solidFill>
                <a:schemeClr val="tx1"/>
              </a:solidFill>
              <a:effectLst/>
              <a:latin typeface="+mn-lt"/>
              <a:ea typeface="+mn-ea"/>
              <a:cs typeface="+mn-cs"/>
            </a:endParaRPr>
          </a:p>
          <a:p>
            <a:pPr marL="171450" indent="-171450" rtl="0" fontAlgn="ctr">
              <a:buFontTx/>
              <a:buChar char="-"/>
            </a:pPr>
            <a:endParaRPr lang="tr-TR" sz="1200" kern="1200" dirty="0" smtClean="0">
              <a:solidFill>
                <a:schemeClr val="tx1"/>
              </a:solidFill>
              <a:effectLst/>
              <a:latin typeface="+mn-lt"/>
              <a:ea typeface="+mn-ea"/>
              <a:cs typeface="+mn-cs"/>
            </a:endParaRPr>
          </a:p>
          <a:p>
            <a:pPr rtl="0" fontAlgn="ctr"/>
            <a:endParaRPr lang="en-CA" sz="1200" kern="1200" dirty="0" smtClean="0">
              <a:solidFill>
                <a:schemeClr val="tx1"/>
              </a:solidFill>
              <a:effectLst/>
              <a:latin typeface="+mn-lt"/>
              <a:ea typeface="+mn-ea"/>
              <a:cs typeface="+mn-cs"/>
            </a:endParaRPr>
          </a:p>
        </p:txBody>
      </p:sp>
      <p:sp>
        <p:nvSpPr>
          <p:cNvPr id="4" name="Slayt Numarası Yer Tutucusu 3"/>
          <p:cNvSpPr>
            <a:spLocks noGrp="1"/>
          </p:cNvSpPr>
          <p:nvPr>
            <p:ph type="sldNum" sz="quarter" idx="10"/>
          </p:nvPr>
        </p:nvSpPr>
        <p:spPr/>
        <p:txBody>
          <a:bodyPr/>
          <a:lstStyle/>
          <a:p>
            <a:fld id="{F4C1B554-2EC3-4864-9E68-C36673264491}" type="slidenum">
              <a:rPr lang="en-CA" smtClean="0"/>
              <a:t>24</a:t>
            </a:fld>
            <a:endParaRPr lang="en-CA"/>
          </a:p>
        </p:txBody>
      </p:sp>
    </p:spTree>
    <p:extLst>
      <p:ext uri="{BB962C8B-B14F-4D97-AF65-F5344CB8AC3E}">
        <p14:creationId xmlns:p14="http://schemas.microsoft.com/office/powerpoint/2010/main" val="4231602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457200" indent="-457200" fontAlgn="ctr">
              <a:buFont typeface="+mj-lt"/>
              <a:buAutoNum type="arabicPeriod"/>
            </a:pPr>
            <a:r>
              <a:rPr lang="en-CA" dirty="0" smtClean="0"/>
              <a:t>If the initial designers thought the system</a:t>
            </a:r>
            <a:r>
              <a:rPr lang="en-CA" baseline="0" dirty="0" smtClean="0"/>
              <a:t> will be large, they tend to assign too many people to design. Pressures from the organization affects these decisions too.</a:t>
            </a:r>
          </a:p>
          <a:p>
            <a:pPr marL="457200" indent="-457200" fontAlgn="ctr">
              <a:buFont typeface="+mj-lt"/>
              <a:buAutoNum type="arabicPeriod"/>
            </a:pPr>
            <a:r>
              <a:rPr lang="en-CA" baseline="0" dirty="0" smtClean="0"/>
              <a:t>Due to the management decisions, larger organizations tend to disintegrate. Also they don’t have enough flexibility in organization structure.</a:t>
            </a:r>
          </a:p>
          <a:p>
            <a:pPr marL="457200" indent="-457200" fontAlgn="ctr">
              <a:buFont typeface="+mj-lt"/>
              <a:buAutoNum type="arabicPeriod"/>
            </a:pPr>
            <a:r>
              <a:rPr lang="en-CA" baseline="0" dirty="0" smtClean="0"/>
              <a:t>Larger organizations has disintegrated structure. Since these two graphs has homomorphism between them, system design structure will disintegrate.</a:t>
            </a:r>
          </a:p>
          <a:p>
            <a:pPr marL="457200" indent="-457200" fontAlgn="ctr">
              <a:buFont typeface="+mj-lt"/>
              <a:buAutoNum type="arabicPeriod"/>
            </a:pPr>
            <a:endParaRPr lang="en-CA" dirty="0" smtClean="0"/>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25</a:t>
            </a:fld>
            <a:endParaRPr lang="en-CA"/>
          </a:p>
        </p:txBody>
      </p:sp>
    </p:spTree>
    <p:extLst>
      <p:ext uri="{BB962C8B-B14F-4D97-AF65-F5344CB8AC3E}">
        <p14:creationId xmlns:p14="http://schemas.microsoft.com/office/powerpoint/2010/main" val="2428495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rtl="0" fontAlgn="ctr">
              <a:buFontTx/>
              <a:buChar char="-"/>
            </a:pPr>
            <a:r>
              <a:rPr lang="en-CA" sz="1200" kern="1200" dirty="0" smtClean="0">
                <a:solidFill>
                  <a:schemeClr val="tx1"/>
                </a:solidFill>
                <a:effectLst/>
                <a:latin typeface="+mn-lt"/>
                <a:ea typeface="+mn-ea"/>
                <a:cs typeface="+mn-cs"/>
              </a:rPr>
              <a:t>When the project is large and complex, </a:t>
            </a:r>
            <a:endParaRPr lang="en-CA" sz="1200" kern="1200" dirty="0" smtClean="0">
              <a:solidFill>
                <a:schemeClr val="tx1"/>
              </a:solidFill>
              <a:effectLst/>
              <a:latin typeface="+mn-lt"/>
              <a:ea typeface="+mn-ea"/>
              <a:cs typeface="+mn-cs"/>
            </a:endParaRPr>
          </a:p>
          <a:p>
            <a:pPr marL="171450" indent="-171450" rtl="0" fontAlgn="ctr">
              <a:buFontTx/>
              <a:buChar char="-"/>
            </a:pPr>
            <a:r>
              <a:rPr lang="en-CA" sz="1200" kern="1200" dirty="0" smtClean="0">
                <a:solidFill>
                  <a:schemeClr val="tx1"/>
                </a:solidFill>
                <a:effectLst/>
                <a:latin typeface="+mn-lt"/>
                <a:ea typeface="+mn-ea"/>
                <a:cs typeface="+mn-cs"/>
              </a:rPr>
              <a:t>initial </a:t>
            </a:r>
            <a:r>
              <a:rPr lang="en-CA" sz="1200" kern="1200" dirty="0" smtClean="0">
                <a:solidFill>
                  <a:schemeClr val="tx1"/>
                </a:solidFill>
                <a:effectLst/>
                <a:latin typeface="+mn-lt"/>
                <a:ea typeface="+mn-ea"/>
                <a:cs typeface="+mn-cs"/>
              </a:rPr>
              <a:t>designers either deal with </a:t>
            </a:r>
            <a:r>
              <a:rPr lang="tr-TR" sz="1200" kern="1200" dirty="0" smtClean="0">
                <a:solidFill>
                  <a:schemeClr val="tx1"/>
                </a:solidFill>
                <a:effectLst/>
                <a:latin typeface="+mn-lt"/>
                <a:ea typeface="+mn-ea"/>
                <a:cs typeface="+mn-cs"/>
              </a:rPr>
              <a:t>it</a:t>
            </a:r>
            <a:r>
              <a:rPr lang="en-CA" sz="1200" kern="1200" baseline="0" dirty="0" smtClean="0">
                <a:solidFill>
                  <a:schemeClr val="tx1"/>
                </a:solidFill>
                <a:effectLst/>
                <a:latin typeface="+mn-lt"/>
                <a:ea typeface="+mn-ea"/>
                <a:cs typeface="+mn-cs"/>
              </a:rPr>
              <a:t> </a:t>
            </a:r>
            <a:r>
              <a:rPr lang="en-CA" sz="1200" kern="1200" dirty="0" smtClean="0">
                <a:solidFill>
                  <a:schemeClr val="tx1"/>
                </a:solidFill>
                <a:effectLst/>
                <a:latin typeface="+mn-lt"/>
                <a:ea typeface="+mn-ea"/>
                <a:cs typeface="+mn-cs"/>
              </a:rPr>
              <a:t>and </a:t>
            </a:r>
            <a:r>
              <a:rPr lang="en-CA" sz="1200" kern="1200" dirty="0" err="1" smtClean="0">
                <a:solidFill>
                  <a:schemeClr val="tx1"/>
                </a:solidFill>
                <a:effectLst/>
                <a:latin typeface="+mn-lt"/>
                <a:ea typeface="+mn-ea"/>
                <a:cs typeface="+mn-cs"/>
              </a:rPr>
              <a:t>tr</a:t>
            </a:r>
            <a:r>
              <a:rPr lang="tr-TR" sz="1200" kern="1200" dirty="0" smtClean="0">
                <a:solidFill>
                  <a:schemeClr val="tx1"/>
                </a:solidFill>
                <a:effectLst/>
                <a:latin typeface="+mn-lt"/>
                <a:ea typeface="+mn-ea"/>
                <a:cs typeface="+mn-cs"/>
              </a:rPr>
              <a:t>y</a:t>
            </a:r>
            <a:r>
              <a:rPr lang="en-CA" sz="1200" kern="1200" dirty="0" smtClean="0">
                <a:solidFill>
                  <a:schemeClr val="tx1"/>
                </a:solidFill>
                <a:effectLst/>
                <a:latin typeface="+mn-lt"/>
                <a:ea typeface="+mn-ea"/>
                <a:cs typeface="+mn-cs"/>
              </a:rPr>
              <a:t> to reduce </a:t>
            </a:r>
            <a:r>
              <a:rPr lang="en-CA" sz="1200" kern="1200" dirty="0" smtClean="0">
                <a:solidFill>
                  <a:schemeClr val="tx1"/>
                </a:solidFill>
                <a:effectLst/>
                <a:latin typeface="+mn-lt"/>
                <a:ea typeface="+mn-ea"/>
                <a:cs typeface="+mn-cs"/>
              </a:rPr>
              <a:t>the difficulty</a:t>
            </a:r>
            <a:r>
              <a:rPr lang="en-CA" sz="1200" kern="1200" baseline="0" dirty="0" smtClean="0">
                <a:solidFill>
                  <a:schemeClr val="tx1"/>
                </a:solidFill>
                <a:effectLst/>
                <a:latin typeface="+mn-lt"/>
                <a:ea typeface="+mn-ea"/>
                <a:cs typeface="+mn-cs"/>
              </a:rPr>
              <a:t> </a:t>
            </a:r>
            <a:r>
              <a:rPr lang="en-CA" sz="1200" kern="1200" dirty="0" smtClean="0">
                <a:solidFill>
                  <a:schemeClr val="tx1"/>
                </a:solidFill>
                <a:effectLst/>
                <a:latin typeface="+mn-lt"/>
                <a:ea typeface="+mn-ea"/>
                <a:cs typeface="+mn-cs"/>
              </a:rPr>
              <a:t>or they lose </a:t>
            </a:r>
            <a:r>
              <a:rPr lang="en-CA" sz="1200" kern="1200" dirty="0" smtClean="0">
                <a:solidFill>
                  <a:schemeClr val="tx1"/>
                </a:solidFill>
                <a:effectLst/>
                <a:latin typeface="+mn-lt"/>
                <a:ea typeface="+mn-ea"/>
                <a:cs typeface="+mn-cs"/>
              </a:rPr>
              <a:t>control of it.</a:t>
            </a:r>
            <a:endParaRPr lang="tr-TR" sz="1200" kern="1200" dirty="0" smtClean="0">
              <a:solidFill>
                <a:schemeClr val="tx1"/>
              </a:solidFill>
              <a:effectLst/>
              <a:latin typeface="+mn-lt"/>
              <a:ea typeface="+mn-ea"/>
              <a:cs typeface="+mn-cs"/>
            </a:endParaRPr>
          </a:p>
          <a:p>
            <a:pPr marL="171450" indent="-171450" rtl="0" fontAlgn="ctr">
              <a:buFontTx/>
              <a:buChar char="-"/>
            </a:pPr>
            <a:endParaRPr lang="en-CA" sz="1200" kern="1200" dirty="0" smtClean="0">
              <a:solidFill>
                <a:schemeClr val="tx1"/>
              </a:solidFill>
              <a:effectLst/>
              <a:latin typeface="+mn-lt"/>
              <a:ea typeface="+mn-ea"/>
              <a:cs typeface="+mn-cs"/>
            </a:endParaRPr>
          </a:p>
          <a:p>
            <a:pPr marL="171450" indent="-171450" rtl="0" fontAlgn="ctr">
              <a:buFontTx/>
              <a:buChar char="-"/>
            </a:pPr>
            <a:r>
              <a:rPr lang="en-CA" sz="1200" kern="1200" dirty="0" smtClean="0">
                <a:solidFill>
                  <a:schemeClr val="tx1"/>
                </a:solidFill>
                <a:effectLst/>
                <a:latin typeface="+mn-lt"/>
                <a:ea typeface="+mn-ea"/>
                <a:cs typeface="+mn-cs"/>
              </a:rPr>
              <a:t>With time and budget pressure, initial designer most likely to split the project into too many parts. </a:t>
            </a:r>
          </a:p>
          <a:p>
            <a:pPr marL="171450" indent="-171450" rtl="0" fontAlgn="ctr">
              <a:buFontTx/>
              <a:buChar char="-"/>
            </a:pPr>
            <a:endParaRPr lang="en-CA" dirty="0" smtClean="0"/>
          </a:p>
          <a:p>
            <a:pPr marL="171450" indent="-171450" fontAlgn="ctr">
              <a:buFontTx/>
              <a:buChar char="-"/>
            </a:pPr>
            <a:r>
              <a:rPr lang="en-CA" dirty="0" smtClean="0"/>
              <a:t>The other reason for that is</a:t>
            </a:r>
            <a:r>
              <a:rPr lang="en-CA" baseline="0" dirty="0" smtClean="0"/>
              <a:t> managers.</a:t>
            </a:r>
            <a:endParaRPr lang="en-CA" dirty="0" smtClean="0"/>
          </a:p>
          <a:p>
            <a:pPr marL="171450" indent="-171450" fontAlgn="ctr">
              <a:buFontTx/>
              <a:buChar char="-"/>
            </a:pPr>
            <a:r>
              <a:rPr lang="en-CA" dirty="0" smtClean="0"/>
              <a:t>Generally</a:t>
            </a:r>
            <a:r>
              <a:rPr lang="en-CA" dirty="0" smtClean="0"/>
              <a:t>, </a:t>
            </a:r>
            <a:r>
              <a:rPr lang="en-CA" dirty="0" smtClean="0"/>
              <a:t>they </a:t>
            </a:r>
            <a:r>
              <a:rPr lang="en-CA" dirty="0" smtClean="0"/>
              <a:t>want to use all of their resources (in that case it's people). </a:t>
            </a:r>
          </a:p>
          <a:p>
            <a:pPr marL="171450" indent="-171450" fontAlgn="ctr">
              <a:buFontTx/>
              <a:buChar char="-"/>
            </a:pPr>
            <a:r>
              <a:rPr lang="en-CA" dirty="0" smtClean="0"/>
              <a:t>This creates </a:t>
            </a:r>
            <a:r>
              <a:rPr lang="en-CA" dirty="0" smtClean="0"/>
              <a:t>another pressure </a:t>
            </a:r>
            <a:r>
              <a:rPr lang="en-CA" dirty="0" smtClean="0"/>
              <a:t>on the initial </a:t>
            </a:r>
            <a:r>
              <a:rPr lang="en-CA" dirty="0" smtClean="0"/>
              <a:t>designers </a:t>
            </a:r>
            <a:r>
              <a:rPr lang="en-CA" dirty="0" smtClean="0"/>
              <a:t>and instead of risking it, </a:t>
            </a:r>
            <a:r>
              <a:rPr lang="en-CA" dirty="0" smtClean="0"/>
              <a:t>they assign </a:t>
            </a:r>
            <a:r>
              <a:rPr lang="en-CA" dirty="0" smtClean="0"/>
              <a:t>all </a:t>
            </a:r>
            <a:r>
              <a:rPr lang="en-CA" dirty="0" smtClean="0"/>
              <a:t>the</a:t>
            </a:r>
            <a:r>
              <a:rPr lang="en-CA" baseline="0" dirty="0" smtClean="0"/>
              <a:t> </a:t>
            </a:r>
            <a:r>
              <a:rPr lang="en-CA" dirty="0" smtClean="0"/>
              <a:t>people</a:t>
            </a:r>
            <a:r>
              <a:rPr lang="en-CA" dirty="0" smtClean="0"/>
              <a:t>.</a:t>
            </a:r>
            <a:endParaRPr lang="tr-TR" dirty="0" smtClean="0"/>
          </a:p>
          <a:p>
            <a:pPr marL="171450" indent="-171450" fontAlgn="ctr">
              <a:buFontTx/>
              <a:buChar char="-"/>
            </a:pPr>
            <a:endParaRPr lang="en-CA" dirty="0" smtClean="0"/>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26</a:t>
            </a:fld>
            <a:endParaRPr lang="en-CA"/>
          </a:p>
        </p:txBody>
      </p:sp>
    </p:spTree>
    <p:extLst>
      <p:ext uri="{BB962C8B-B14F-4D97-AF65-F5344CB8AC3E}">
        <p14:creationId xmlns:p14="http://schemas.microsoft.com/office/powerpoint/2010/main" val="495578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CA" dirty="0" smtClean="0"/>
              <a:t>Let’s look at management example</a:t>
            </a:r>
          </a:p>
          <a:p>
            <a:endParaRPr lang="en-CA" dirty="0" smtClean="0"/>
          </a:p>
          <a:p>
            <a:r>
              <a:rPr lang="en-CA" dirty="0" smtClean="0"/>
              <a:t>A</a:t>
            </a:r>
            <a:r>
              <a:rPr lang="en-CA" baseline="0" dirty="0" smtClean="0"/>
              <a:t> manager must subcontract a crucial and difficult task</a:t>
            </a:r>
          </a:p>
          <a:p>
            <a:r>
              <a:rPr lang="en-CA" baseline="0" dirty="0" smtClean="0"/>
              <a:t>He has two options</a:t>
            </a:r>
          </a:p>
          <a:p>
            <a:r>
              <a:rPr lang="en-CA" baseline="0" dirty="0" smtClean="0"/>
              <a:t>A small and new organization for less money</a:t>
            </a:r>
          </a:p>
          <a:p>
            <a:r>
              <a:rPr lang="en-CA" baseline="0" dirty="0" smtClean="0"/>
              <a:t>Or established and </a:t>
            </a:r>
            <a:r>
              <a:rPr lang="en-CA" baseline="0" dirty="0" smtClean="0"/>
              <a:t>larger </a:t>
            </a:r>
            <a:r>
              <a:rPr lang="en-CA" baseline="0" dirty="0" smtClean="0"/>
              <a:t>organization with realistic fee</a:t>
            </a:r>
          </a:p>
          <a:p>
            <a:r>
              <a:rPr lang="en-CA" baseline="0" dirty="0" smtClean="0"/>
              <a:t>If he choses small organization and they fail, he will be accused of mismanagement</a:t>
            </a:r>
          </a:p>
          <a:p>
            <a:r>
              <a:rPr lang="en-CA" baseline="0" dirty="0" smtClean="0"/>
              <a:t>But if he choses </a:t>
            </a:r>
            <a:r>
              <a:rPr lang="en-CA" baseline="0" dirty="0" smtClean="0"/>
              <a:t>the established organization, that </a:t>
            </a:r>
            <a:r>
              <a:rPr lang="en-CA" baseline="0" dirty="0" smtClean="0"/>
              <a:t>will be </a:t>
            </a:r>
            <a:r>
              <a:rPr lang="en-CA" baseline="0" dirty="0" smtClean="0"/>
              <a:t>an evidence </a:t>
            </a:r>
            <a:r>
              <a:rPr lang="en-CA" baseline="0" dirty="0" smtClean="0"/>
              <a:t>to the problem’s difficulty</a:t>
            </a:r>
            <a:endParaRPr lang="en-CA" dirty="0" smtClean="0"/>
          </a:p>
        </p:txBody>
      </p:sp>
      <p:sp>
        <p:nvSpPr>
          <p:cNvPr id="4" name="Slayt Numarası Yer Tutucusu 3"/>
          <p:cNvSpPr>
            <a:spLocks noGrp="1"/>
          </p:cNvSpPr>
          <p:nvPr>
            <p:ph type="sldNum" sz="quarter" idx="10"/>
          </p:nvPr>
        </p:nvSpPr>
        <p:spPr/>
        <p:txBody>
          <a:bodyPr/>
          <a:lstStyle/>
          <a:p>
            <a:fld id="{F4C1B554-2EC3-4864-9E68-C36673264491}" type="slidenum">
              <a:rPr lang="en-CA" smtClean="0"/>
              <a:t>27</a:t>
            </a:fld>
            <a:endParaRPr lang="en-CA"/>
          </a:p>
        </p:txBody>
      </p:sp>
    </p:spTree>
    <p:extLst>
      <p:ext uri="{BB962C8B-B14F-4D97-AF65-F5344CB8AC3E}">
        <p14:creationId xmlns:p14="http://schemas.microsoft.com/office/powerpoint/2010/main" val="3917500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Traditional accounting theory states that resource unit is the dollar. </a:t>
            </a:r>
          </a:p>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All other resources can be converted to the dollar.</a:t>
            </a:r>
          </a:p>
          <a:p>
            <a:pPr marL="171450" indent="-171450" rtl="0" fontAlgn="ctr">
              <a:buFont typeface="Arial" panose="020B0604020202020204" pitchFamily="34" charset="0"/>
              <a:buChar char="•"/>
            </a:pPr>
            <a:endParaRPr lang="en-CA" sz="1200" kern="1200" dirty="0" smtClean="0">
              <a:solidFill>
                <a:schemeClr val="tx1"/>
              </a:solidFill>
              <a:effectLst/>
              <a:latin typeface="+mn-lt"/>
              <a:ea typeface="+mn-ea"/>
              <a:cs typeface="+mn-cs"/>
            </a:endParaRPr>
          </a:p>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But this theory uses linearity. </a:t>
            </a:r>
          </a:p>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For example: 2 men working for a month and 30 men working for a 2 days </a:t>
            </a:r>
            <a:endParaRPr lang="en-CA" sz="1200" kern="1200" dirty="0" smtClean="0">
              <a:solidFill>
                <a:schemeClr val="tx1"/>
              </a:solidFill>
              <a:effectLst/>
              <a:latin typeface="+mn-lt"/>
              <a:ea typeface="+mn-ea"/>
              <a:cs typeface="+mn-cs"/>
            </a:endParaRPr>
          </a:p>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are </a:t>
            </a:r>
            <a:r>
              <a:rPr lang="en-CA" sz="1200" kern="1200" dirty="0" smtClean="0">
                <a:solidFill>
                  <a:schemeClr val="tx1"/>
                </a:solidFill>
                <a:effectLst/>
                <a:latin typeface="+mn-lt"/>
                <a:ea typeface="+mn-ea"/>
                <a:cs typeface="+mn-cs"/>
              </a:rPr>
              <a:t>equal </a:t>
            </a:r>
            <a:r>
              <a:rPr lang="en-CA" sz="1200" kern="1200" dirty="0" smtClean="0">
                <a:solidFill>
                  <a:schemeClr val="tx1"/>
                </a:solidFill>
                <a:effectLst/>
                <a:latin typeface="+mn-lt"/>
                <a:ea typeface="+mn-ea"/>
                <a:cs typeface="+mn-cs"/>
              </a:rPr>
              <a:t>within this theory (same </a:t>
            </a:r>
            <a:r>
              <a:rPr lang="en-CA" sz="1200" kern="1200" dirty="0" smtClean="0">
                <a:solidFill>
                  <a:schemeClr val="tx1"/>
                </a:solidFill>
                <a:effectLst/>
                <a:latin typeface="+mn-lt"/>
                <a:ea typeface="+mn-ea"/>
                <a:cs typeface="+mn-cs"/>
              </a:rPr>
              <a:t>wage). </a:t>
            </a:r>
          </a:p>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However, homomorphism states that their designs will be different </a:t>
            </a:r>
            <a:endParaRPr lang="en-CA" sz="1200" kern="1200" dirty="0" smtClean="0">
              <a:solidFill>
                <a:schemeClr val="tx1"/>
              </a:solidFill>
              <a:effectLst/>
              <a:latin typeface="+mn-lt"/>
              <a:ea typeface="+mn-ea"/>
              <a:cs typeface="+mn-cs"/>
            </a:endParaRPr>
          </a:p>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and </a:t>
            </a:r>
            <a:r>
              <a:rPr lang="en-CA" sz="1200" kern="1200" dirty="0" smtClean="0">
                <a:solidFill>
                  <a:schemeClr val="tx1"/>
                </a:solidFill>
                <a:effectLst/>
                <a:latin typeface="+mn-lt"/>
                <a:ea typeface="+mn-ea"/>
                <a:cs typeface="+mn-cs"/>
              </a:rPr>
              <a:t>that means their value would not be the same.</a:t>
            </a:r>
          </a:p>
          <a:p>
            <a:pPr marL="171450" indent="-171450" rtl="0" fontAlgn="ctr">
              <a:buFont typeface="Arial" panose="020B0604020202020204" pitchFamily="34" charset="0"/>
              <a:buChar char="•"/>
            </a:pPr>
            <a:endParaRPr lang="en-CA" sz="1200" kern="1200" dirty="0" smtClean="0">
              <a:solidFill>
                <a:schemeClr val="tx1"/>
              </a:solidFill>
              <a:effectLst/>
              <a:latin typeface="+mn-lt"/>
              <a:ea typeface="+mn-ea"/>
              <a:cs typeface="+mn-cs"/>
            </a:endParaRPr>
          </a:p>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Another reason for assigning too many people is managers with enough </a:t>
            </a:r>
            <a:r>
              <a:rPr lang="en-CA" sz="1200" kern="1200" dirty="0" smtClean="0">
                <a:solidFill>
                  <a:schemeClr val="tx1"/>
                </a:solidFill>
                <a:effectLst/>
                <a:latin typeface="+mn-lt"/>
                <a:ea typeface="+mn-ea"/>
                <a:cs typeface="+mn-cs"/>
              </a:rPr>
              <a:t>budget and power, </a:t>
            </a:r>
            <a:endParaRPr lang="en-CA" sz="1200" kern="1200" dirty="0" smtClean="0">
              <a:solidFill>
                <a:schemeClr val="tx1"/>
              </a:solidFill>
              <a:effectLst/>
              <a:latin typeface="+mn-lt"/>
              <a:ea typeface="+mn-ea"/>
              <a:cs typeface="+mn-cs"/>
            </a:endParaRPr>
          </a:p>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They tend to </a:t>
            </a:r>
            <a:r>
              <a:rPr lang="en-CA" sz="1200" kern="1200" dirty="0" smtClean="0">
                <a:solidFill>
                  <a:schemeClr val="tx1"/>
                </a:solidFill>
                <a:effectLst/>
                <a:latin typeface="+mn-lt"/>
                <a:ea typeface="+mn-ea"/>
                <a:cs typeface="+mn-cs"/>
              </a:rPr>
              <a:t>increase the number of people who works with them. </a:t>
            </a:r>
          </a:p>
          <a:p>
            <a:pPr marL="171450" indent="-171450" rtl="0" fontAlgn="ctr">
              <a:buFont typeface="Arial" panose="020B0604020202020204" pitchFamily="34" charset="0"/>
              <a:buChar char="•"/>
            </a:pPr>
            <a:r>
              <a:rPr lang="en-CA" sz="1200" kern="1200" dirty="0" smtClean="0">
                <a:solidFill>
                  <a:schemeClr val="tx1"/>
                </a:solidFill>
                <a:effectLst/>
                <a:latin typeface="+mn-lt"/>
                <a:ea typeface="+mn-ea"/>
                <a:cs typeface="+mn-cs"/>
              </a:rPr>
              <a:t>And this will cause </a:t>
            </a:r>
            <a:r>
              <a:rPr lang="en-CA" sz="1200" kern="1200" dirty="0" smtClean="0">
                <a:solidFill>
                  <a:schemeClr val="tx1"/>
                </a:solidFill>
                <a:effectLst/>
                <a:latin typeface="+mn-lt"/>
                <a:ea typeface="+mn-ea"/>
                <a:cs typeface="+mn-cs"/>
              </a:rPr>
              <a:t>worse system designs </a:t>
            </a:r>
            <a:r>
              <a:rPr lang="en-CA" sz="1200" kern="1200" dirty="0" smtClean="0">
                <a:solidFill>
                  <a:schemeClr val="tx1"/>
                </a:solidFill>
                <a:effectLst/>
                <a:latin typeface="+mn-lt"/>
                <a:ea typeface="+mn-ea"/>
                <a:cs typeface="+mn-cs"/>
              </a:rPr>
              <a:t>than </a:t>
            </a:r>
            <a:r>
              <a:rPr lang="en-CA" sz="1200" kern="1200" dirty="0" smtClean="0">
                <a:solidFill>
                  <a:schemeClr val="tx1"/>
                </a:solidFill>
                <a:effectLst/>
                <a:latin typeface="+mn-lt"/>
                <a:ea typeface="+mn-ea"/>
                <a:cs typeface="+mn-cs"/>
              </a:rPr>
              <a:t>before.</a:t>
            </a:r>
            <a:endParaRPr lang="en-CA" sz="1200" kern="1200" dirty="0" smtClean="0">
              <a:solidFill>
                <a:schemeClr val="tx1"/>
              </a:solidFill>
              <a:effectLst/>
              <a:latin typeface="+mn-lt"/>
              <a:ea typeface="+mn-ea"/>
              <a:cs typeface="+mn-cs"/>
            </a:endParaRPr>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28</a:t>
            </a:fld>
            <a:endParaRPr lang="en-CA"/>
          </a:p>
        </p:txBody>
      </p:sp>
    </p:spTree>
    <p:extLst>
      <p:ext uri="{BB962C8B-B14F-4D97-AF65-F5344CB8AC3E}">
        <p14:creationId xmlns:p14="http://schemas.microsoft.com/office/powerpoint/2010/main" val="1117868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fontAlgn="ctr">
              <a:buFont typeface="Arial" panose="020B0604020202020204" pitchFamily="34" charset="0"/>
              <a:buChar char="•"/>
            </a:pPr>
            <a:r>
              <a:rPr lang="en-CA" dirty="0" smtClean="0"/>
              <a:t>The communication in the organization structure is another important aspect</a:t>
            </a:r>
            <a:r>
              <a:rPr lang="en-CA" baseline="0" dirty="0" smtClean="0"/>
              <a:t> to why systems disintegrate.</a:t>
            </a:r>
          </a:p>
          <a:p>
            <a:pPr marL="171450" indent="-171450" fontAlgn="ctr">
              <a:buFont typeface="Arial" panose="020B0604020202020204" pitchFamily="34" charset="0"/>
              <a:buChar char="•"/>
            </a:pPr>
            <a:endParaRPr lang="en-CA" dirty="0" smtClean="0"/>
          </a:p>
          <a:p>
            <a:pPr marL="171450" indent="-171450" fontAlgn="ctr">
              <a:buFont typeface="Arial" panose="020B0604020202020204" pitchFamily="34" charset="0"/>
              <a:buChar char="•"/>
            </a:pPr>
            <a:r>
              <a:rPr lang="en-CA" dirty="0" smtClean="0"/>
              <a:t>Approximate number of communication path in an organization is (x^2)/2.</a:t>
            </a:r>
          </a:p>
          <a:p>
            <a:pPr marL="171450" indent="-171450" fontAlgn="ctr">
              <a:buFont typeface="Arial" panose="020B0604020202020204" pitchFamily="34" charset="0"/>
              <a:buChar char="•"/>
            </a:pPr>
            <a:endParaRPr lang="en-CA" dirty="0" smtClean="0"/>
          </a:p>
          <a:p>
            <a:pPr marL="171450" indent="-171450" fontAlgn="ctr">
              <a:buFont typeface="Arial" panose="020B0604020202020204" pitchFamily="34" charset="0"/>
              <a:buChar char="•"/>
            </a:pPr>
            <a:r>
              <a:rPr lang="en-CA" dirty="0" smtClean="0"/>
              <a:t>But organizations tend to block the communication path in order to “do work". </a:t>
            </a:r>
          </a:p>
          <a:p>
            <a:pPr marL="0" indent="0" fontAlgn="ctr">
              <a:buFont typeface="Arial" panose="020B0604020202020204" pitchFamily="34" charset="0"/>
              <a:buNone/>
            </a:pPr>
            <a:endParaRPr lang="en-CA" dirty="0" smtClean="0"/>
          </a:p>
          <a:p>
            <a:pPr marL="171450" indent="-171450" fontAlgn="ctr">
              <a:buFont typeface="Arial" panose="020B0604020202020204" pitchFamily="34" charset="0"/>
              <a:buChar char="•"/>
            </a:pPr>
            <a:r>
              <a:rPr lang="en-CA" dirty="0" smtClean="0"/>
              <a:t>Generally, management sets numerical constraints on the organization graph like in military. </a:t>
            </a:r>
          </a:p>
          <a:p>
            <a:pPr marL="171450" indent="-171450" fontAlgn="ctr">
              <a:buFont typeface="Arial" panose="020B0604020202020204" pitchFamily="34" charset="0"/>
              <a:buChar char="•"/>
            </a:pPr>
            <a:endParaRPr lang="en-CA" dirty="0" smtClean="0"/>
          </a:p>
          <a:p>
            <a:pPr marL="171450" indent="-171450" fontAlgn="ctr">
              <a:buFont typeface="Arial" panose="020B0604020202020204" pitchFamily="34" charset="0"/>
              <a:buChar char="•"/>
            </a:pPr>
            <a:r>
              <a:rPr lang="en-CA" dirty="0" smtClean="0"/>
              <a:t>For example: military organization structure has one superior and 7 sub nodes.</a:t>
            </a:r>
            <a:r>
              <a:rPr lang="en-CA" baseline="0" dirty="0" smtClean="0"/>
              <a:t> </a:t>
            </a:r>
          </a:p>
          <a:p>
            <a:pPr marL="171450" indent="-171450" fontAlgn="ctr">
              <a:buFont typeface="Arial" panose="020B0604020202020204" pitchFamily="34" charset="0"/>
              <a:buChar char="•"/>
            </a:pPr>
            <a:r>
              <a:rPr lang="en-CA" dirty="0" smtClean="0"/>
              <a:t>At</a:t>
            </a:r>
            <a:r>
              <a:rPr lang="en-CA" baseline="0" dirty="0" smtClean="0"/>
              <a:t> the end of the they </a:t>
            </a:r>
            <a:r>
              <a:rPr lang="en-CA" dirty="0" smtClean="0"/>
              <a:t>their system designs very similar to this structure.</a:t>
            </a:r>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29</a:t>
            </a:fld>
            <a:endParaRPr lang="en-CA"/>
          </a:p>
        </p:txBody>
      </p:sp>
    </p:spTree>
    <p:extLst>
      <p:ext uri="{BB962C8B-B14F-4D97-AF65-F5344CB8AC3E}">
        <p14:creationId xmlns:p14="http://schemas.microsoft.com/office/powerpoint/2010/main" val="282069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fontAlgn="ctr"/>
            <a:r>
              <a:rPr lang="en-CA" sz="1200" kern="1200" noProof="0" dirty="0" smtClean="0">
                <a:solidFill>
                  <a:schemeClr val="tx1"/>
                </a:solidFill>
                <a:effectLst/>
                <a:latin typeface="+mn-lt"/>
                <a:ea typeface="+mn-ea"/>
                <a:cs typeface="+mn-cs"/>
              </a:rPr>
              <a:t>What is </a:t>
            </a:r>
            <a:r>
              <a:rPr lang="tr-TR" sz="1200" kern="1200" noProof="0" dirty="0" smtClean="0">
                <a:solidFill>
                  <a:schemeClr val="tx1"/>
                </a:solidFill>
                <a:effectLst/>
                <a:latin typeface="+mn-lt"/>
                <a:ea typeface="+mn-ea"/>
                <a:cs typeface="+mn-cs"/>
              </a:rPr>
              <a:t>C</a:t>
            </a:r>
            <a:r>
              <a:rPr lang="en-CA" sz="1200" kern="1200" noProof="0" dirty="0" err="1" smtClean="0">
                <a:solidFill>
                  <a:schemeClr val="tx1"/>
                </a:solidFill>
                <a:effectLst/>
                <a:latin typeface="+mn-lt"/>
                <a:ea typeface="+mn-ea"/>
                <a:cs typeface="+mn-cs"/>
              </a:rPr>
              <a:t>onway's</a:t>
            </a:r>
            <a:r>
              <a:rPr lang="en-CA" sz="1200" kern="1200" noProof="0" dirty="0" smtClean="0">
                <a:solidFill>
                  <a:schemeClr val="tx1"/>
                </a:solidFill>
                <a:effectLst/>
                <a:latin typeface="+mn-lt"/>
                <a:ea typeface="+mn-ea"/>
                <a:cs typeface="+mn-cs"/>
              </a:rPr>
              <a:t> law? </a:t>
            </a:r>
            <a:r>
              <a:rPr lang="en-CA" sz="1200" kern="1200" noProof="0" dirty="0" smtClean="0">
                <a:solidFill>
                  <a:schemeClr val="tx1"/>
                </a:solidFill>
                <a:effectLst/>
                <a:latin typeface="+mn-lt"/>
                <a:ea typeface="+mn-ea"/>
                <a:cs typeface="+mn-cs"/>
              </a:rPr>
              <a:t>(Does anybody </a:t>
            </a:r>
            <a:r>
              <a:rPr lang="en-CA" sz="1200" kern="1200" noProof="0" dirty="0" smtClean="0">
                <a:solidFill>
                  <a:schemeClr val="tx1"/>
                </a:solidFill>
                <a:effectLst/>
                <a:latin typeface="+mn-lt"/>
                <a:ea typeface="+mn-ea"/>
                <a:cs typeface="+mn-cs"/>
              </a:rPr>
              <a:t>know, other than paper reviewers?)</a:t>
            </a:r>
          </a:p>
          <a:p>
            <a:pPr rtl="0" fontAlgn="ctr"/>
            <a:endParaRPr lang="en-CA" sz="1200" kern="1200" dirty="0" smtClean="0">
              <a:solidFill>
                <a:schemeClr val="tx1"/>
              </a:solidFill>
              <a:effectLst/>
              <a:latin typeface="+mn-lt"/>
              <a:ea typeface="+mn-ea"/>
              <a:cs typeface="+mn-cs"/>
            </a:endParaRPr>
          </a:p>
          <a:p>
            <a:pPr rtl="0" fontAlgn="ctr"/>
            <a:r>
              <a:rPr lang="tr-TR" sz="1200" kern="1200" dirty="0" err="1" smtClean="0">
                <a:solidFill>
                  <a:schemeClr val="tx1"/>
                </a:solidFill>
                <a:effectLst/>
                <a:latin typeface="+mn-lt"/>
                <a:ea typeface="+mn-ea"/>
                <a:cs typeface="+mn-cs"/>
              </a:rPr>
              <a:t>Conway's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Law</a:t>
            </a:r>
            <a:r>
              <a:rPr lang="tr-TR" sz="1200" kern="1200" dirty="0" smtClean="0">
                <a:solidFill>
                  <a:schemeClr val="tx1"/>
                </a:solidFill>
                <a:effectLst/>
                <a:latin typeface="+mn-lt"/>
                <a:ea typeface="+mn-ea"/>
                <a:cs typeface="+mn-cs"/>
              </a:rPr>
              <a:t> </a:t>
            </a:r>
            <a:r>
              <a:rPr lang="en-CA" sz="1200" kern="1200" dirty="0" smtClean="0">
                <a:solidFill>
                  <a:schemeClr val="tx1"/>
                </a:solidFill>
                <a:effectLst/>
                <a:latin typeface="+mn-lt"/>
                <a:ea typeface="+mn-ea"/>
                <a:cs typeface="+mn-cs"/>
              </a:rPr>
              <a:t>states</a:t>
            </a:r>
            <a:r>
              <a:rPr lang="en-CA" sz="1200" kern="1200" baseline="0" dirty="0" smtClean="0">
                <a:solidFill>
                  <a:schemeClr val="tx1"/>
                </a:solidFill>
                <a:effectLst/>
                <a:latin typeface="+mn-lt"/>
                <a:ea typeface="+mn-ea"/>
                <a:cs typeface="+mn-cs"/>
              </a:rPr>
              <a:t> that “</a:t>
            </a:r>
            <a:r>
              <a:rPr lang="tr-TR" i="0" dirty="0" smtClean="0"/>
              <a:t>O</a:t>
            </a:r>
            <a:r>
              <a:rPr lang="en-US" i="0" dirty="0" err="1" smtClean="0"/>
              <a:t>rganizations</a:t>
            </a:r>
            <a:r>
              <a:rPr lang="en-US" i="0" dirty="0" smtClean="0"/>
              <a:t> which design systems are constrained to produce designs which are copies of the communication structures of these organizations.”</a:t>
            </a:r>
          </a:p>
          <a:p>
            <a:pPr rtl="0" fontAlgn="ctr"/>
            <a:endParaRPr lang="tr-TR" sz="1200" i="0" kern="1200" dirty="0" smtClean="0">
              <a:solidFill>
                <a:schemeClr val="tx1"/>
              </a:solidFill>
              <a:effectLst/>
              <a:latin typeface="+mn-lt"/>
              <a:ea typeface="+mn-ea"/>
              <a:cs typeface="+mn-cs"/>
            </a:endParaRPr>
          </a:p>
          <a:p>
            <a:pPr rtl="0" fontAlgn="ctr"/>
            <a:r>
              <a:rPr lang="tr-TR" sz="1200" kern="1200" dirty="0" smtClean="0">
                <a:solidFill>
                  <a:schemeClr val="tx1"/>
                </a:solidFill>
                <a:effectLst/>
                <a:latin typeface="+mn-lt"/>
                <a:ea typeface="+mn-ea"/>
                <a:cs typeface="+mn-cs"/>
              </a:rPr>
              <a:t>Basic</a:t>
            </a:r>
            <a:r>
              <a:rPr lang="en-CA" sz="1200" kern="1200" dirty="0" smtClean="0">
                <a:solidFill>
                  <a:schemeClr val="tx1"/>
                </a:solidFill>
                <a:effectLst/>
                <a:latin typeface="+mn-lt"/>
                <a:ea typeface="+mn-ea"/>
                <a:cs typeface="+mn-cs"/>
              </a:rPr>
              <a:t>al</a:t>
            </a:r>
            <a:r>
              <a:rPr lang="tr-TR" sz="1200" kern="1200" dirty="0" err="1" smtClean="0">
                <a:solidFill>
                  <a:schemeClr val="tx1"/>
                </a:solidFill>
                <a:effectLst/>
                <a:latin typeface="+mn-lt"/>
                <a:ea typeface="+mn-ea"/>
                <a:cs typeface="+mn-cs"/>
              </a:rPr>
              <a:t>ly</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if</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org</a:t>
            </a:r>
            <a:r>
              <a:rPr lang="en-CA" sz="1200" kern="1200" dirty="0" smtClean="0">
                <a:solidFill>
                  <a:schemeClr val="tx1"/>
                </a:solidFill>
                <a:effectLst/>
                <a:latin typeface="+mn-lt"/>
                <a:ea typeface="+mn-ea"/>
                <a:cs typeface="+mn-cs"/>
              </a:rPr>
              <a:t>a</a:t>
            </a:r>
            <a:r>
              <a:rPr lang="tr-TR" sz="1200" kern="1200" dirty="0" err="1" smtClean="0">
                <a:solidFill>
                  <a:schemeClr val="tx1"/>
                </a:solidFill>
                <a:effectLst/>
                <a:latin typeface="+mn-lt"/>
                <a:ea typeface="+mn-ea"/>
                <a:cs typeface="+mn-cs"/>
              </a:rPr>
              <a:t>nization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communication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structure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looks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like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this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their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project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design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will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look</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like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this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one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This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diagram</a:t>
            </a:r>
            <a:r>
              <a:rPr lang="tr-TR" sz="1200" kern="1200" dirty="0" smtClean="0">
                <a:solidFill>
                  <a:schemeClr val="tx1"/>
                </a:solidFill>
                <a:effectLst/>
                <a:latin typeface="+mn-lt"/>
                <a:ea typeface="+mn-ea"/>
                <a:cs typeface="+mn-cs"/>
              </a:rPr>
              <a:t> is in </a:t>
            </a:r>
            <a:r>
              <a:rPr lang="tr-TR" sz="1200" kern="1200" dirty="0" err="1" smtClean="0">
                <a:solidFill>
                  <a:schemeClr val="tx1"/>
                </a:solidFill>
                <a:effectLst/>
                <a:latin typeface="+mn-lt"/>
                <a:ea typeface="+mn-ea"/>
                <a:cs typeface="+mn-cs"/>
              </a:rPr>
              <a:t>paper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it </a:t>
            </a:r>
            <a:r>
              <a:rPr lang="tr-TR" sz="1200" kern="1200" dirty="0" err="1" smtClean="0">
                <a:solidFill>
                  <a:schemeClr val="tx1"/>
                </a:solidFill>
                <a:effectLst/>
                <a:latin typeface="+mn-lt"/>
                <a:ea typeface="+mn-ea"/>
                <a:cs typeface="+mn-cs"/>
              </a:rPr>
              <a:t>shows</a:t>
            </a:r>
            <a:r>
              <a:rPr lang="tr-TR" sz="1200" kern="1200" dirty="0" smtClean="0">
                <a:solidFill>
                  <a:schemeClr val="tx1"/>
                </a:solidFill>
                <a:effectLst/>
                <a:latin typeface="+mn-lt"/>
                <a:ea typeface="+mn-ea"/>
                <a:cs typeface="+mn-cs"/>
              </a:rPr>
              <a:t> a </a:t>
            </a:r>
            <a:r>
              <a:rPr lang="tr-TR" sz="1200" kern="1200" dirty="0" err="1" smtClean="0">
                <a:solidFill>
                  <a:schemeClr val="tx1"/>
                </a:solidFill>
                <a:effectLst/>
                <a:latin typeface="+mn-lt"/>
                <a:ea typeface="+mn-ea"/>
                <a:cs typeface="+mn-cs"/>
              </a:rPr>
              <a:t>military</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hierarchy</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design</a:t>
            </a:r>
            <a:r>
              <a:rPr lang="tr-TR" sz="1200" kern="1200" dirty="0" smtClean="0">
                <a:solidFill>
                  <a:schemeClr val="tx1"/>
                </a:solidFill>
                <a:effectLst/>
                <a:latin typeface="+mn-lt"/>
                <a:ea typeface="+mn-ea"/>
                <a:cs typeface="+mn-cs"/>
              </a:rPr>
              <a:t>.</a:t>
            </a:r>
            <a:endParaRPr lang="en-CA" sz="1200" kern="1200" dirty="0" smtClean="0">
              <a:solidFill>
                <a:schemeClr val="tx1"/>
              </a:solidFill>
              <a:effectLst/>
              <a:latin typeface="+mn-lt"/>
              <a:ea typeface="+mn-ea"/>
              <a:cs typeface="+mn-cs"/>
            </a:endParaRPr>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3</a:t>
            </a:fld>
            <a:endParaRPr lang="en-CA"/>
          </a:p>
        </p:txBody>
      </p:sp>
    </p:spTree>
    <p:extLst>
      <p:ext uri="{BB962C8B-B14F-4D97-AF65-F5344CB8AC3E}">
        <p14:creationId xmlns:p14="http://schemas.microsoft.com/office/powerpoint/2010/main" val="140445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Tx/>
              <a:buChar char="-"/>
            </a:pPr>
            <a:r>
              <a:rPr lang="en-CA" dirty="0" smtClean="0"/>
              <a:t>If we summarize the presentation, we could get these points.</a:t>
            </a:r>
          </a:p>
          <a:p>
            <a:pPr marL="171450" indent="-171450">
              <a:buFontTx/>
              <a:buChar char="-"/>
            </a:pPr>
            <a:endParaRPr lang="en-CA" dirty="0" smtClean="0"/>
          </a:p>
          <a:p>
            <a:pPr marL="171450" indent="-171450">
              <a:buFontTx/>
              <a:buChar char="-"/>
            </a:pPr>
            <a:r>
              <a:rPr lang="en-CA" dirty="0" smtClean="0"/>
              <a:t>"</a:t>
            </a:r>
            <a:r>
              <a:rPr lang="en-CA" dirty="0" smtClean="0"/>
              <a:t>Organizations which design systems are </a:t>
            </a:r>
            <a:r>
              <a:rPr lang="en-CA" dirty="0" smtClean="0"/>
              <a:t>restricted </a:t>
            </a:r>
            <a:r>
              <a:rPr lang="en-CA" dirty="0" smtClean="0"/>
              <a:t>to produce designs which are copies of the communication structures of these organizations." </a:t>
            </a:r>
            <a:endParaRPr lang="tr-TR" dirty="0" smtClean="0"/>
          </a:p>
          <a:p>
            <a:pPr marL="171450" indent="-171450">
              <a:buFontTx/>
              <a:buChar char="-"/>
            </a:pPr>
            <a:endParaRPr lang="en-CA" dirty="0" smtClean="0"/>
          </a:p>
          <a:p>
            <a:pPr marL="171450" indent="-171450">
              <a:buFontTx/>
              <a:buChar char="-"/>
            </a:pPr>
            <a:r>
              <a:rPr lang="en-CA" dirty="0" smtClean="0"/>
              <a:t>If the design management is not flexible enough to organize the design groups communication, than</a:t>
            </a:r>
            <a:r>
              <a:rPr lang="en-CA" baseline="0" dirty="0" smtClean="0"/>
              <a:t> system design</a:t>
            </a:r>
            <a:r>
              <a:rPr lang="en-CA" dirty="0" smtClean="0"/>
              <a:t> will disintegrate more.</a:t>
            </a:r>
            <a:endParaRPr lang="tr-TR" dirty="0" smtClean="0"/>
          </a:p>
          <a:p>
            <a:pPr marL="171450" indent="-171450">
              <a:buFontTx/>
              <a:buChar char="-"/>
            </a:pPr>
            <a:endParaRPr lang="tr-TR" dirty="0" smtClean="0"/>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30</a:t>
            </a:fld>
            <a:endParaRPr lang="en-CA"/>
          </a:p>
        </p:txBody>
      </p:sp>
    </p:spTree>
    <p:extLst>
      <p:ext uri="{BB962C8B-B14F-4D97-AF65-F5344CB8AC3E}">
        <p14:creationId xmlns:p14="http://schemas.microsoft.com/office/powerpoint/2010/main" val="1145757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fontAlgn="ctr">
              <a:buFontTx/>
              <a:buChar char="-"/>
            </a:pPr>
            <a:r>
              <a:rPr lang="en-CA" dirty="0" smtClean="0"/>
              <a:t>First design concepts will never be the best </a:t>
            </a:r>
            <a:r>
              <a:rPr lang="en-CA" dirty="0" smtClean="0"/>
              <a:t>ones.</a:t>
            </a:r>
          </a:p>
          <a:p>
            <a:pPr marL="171450" indent="-171450" fontAlgn="ctr">
              <a:buFontTx/>
              <a:buChar char="-"/>
            </a:pPr>
            <a:r>
              <a:rPr lang="en-CA" dirty="0" smtClean="0"/>
              <a:t>They </a:t>
            </a:r>
            <a:r>
              <a:rPr lang="en-CA" dirty="0" smtClean="0"/>
              <a:t>need to change. </a:t>
            </a:r>
          </a:p>
          <a:p>
            <a:pPr marL="171450" indent="-171450" fontAlgn="ctr">
              <a:buFontTx/>
              <a:buChar char="-"/>
            </a:pPr>
            <a:r>
              <a:rPr lang="en-CA" dirty="0" smtClean="0"/>
              <a:t>Therefore, new communication ways in the design organization should be allowed</a:t>
            </a:r>
            <a:r>
              <a:rPr lang="en-CA" dirty="0" smtClean="0"/>
              <a:t>.</a:t>
            </a:r>
            <a:endParaRPr lang="en-CA"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dirty="0" smtClean="0"/>
              <a:t>Design managers have to keep their design teams flexible for new design concepts.</a:t>
            </a:r>
            <a:endParaRPr lang="tr-TR" dirty="0" smtClean="0"/>
          </a:p>
          <a:p>
            <a:pPr marL="171450" indent="-171450">
              <a:buFontTx/>
              <a:buChar char="-"/>
            </a:pPr>
            <a:endParaRPr lang="en-CA" dirty="0" smtClean="0"/>
          </a:p>
          <a:p>
            <a:pPr marL="171450" indent="-171450" fontAlgn="ctr">
              <a:buFontTx/>
              <a:buChar char="-"/>
            </a:pPr>
            <a:r>
              <a:rPr lang="en-CA" dirty="0" smtClean="0"/>
              <a:t>If there is no communication between </a:t>
            </a:r>
            <a:r>
              <a:rPr lang="en-CA" dirty="0" smtClean="0"/>
              <a:t>groups, </a:t>
            </a:r>
          </a:p>
          <a:p>
            <a:pPr marL="171450" indent="-171450" fontAlgn="ctr">
              <a:buFontTx/>
              <a:buChar char="-"/>
            </a:pPr>
            <a:r>
              <a:rPr lang="en-CA" dirty="0" smtClean="0"/>
              <a:t>adding </a:t>
            </a:r>
            <a:r>
              <a:rPr lang="en-CA" dirty="0" smtClean="0"/>
              <a:t>more manpower does not increase the productivity of the project. </a:t>
            </a:r>
          </a:p>
          <a:p>
            <a:pPr marL="171450" indent="-171450" fontAlgn="ctr">
              <a:buFontTx/>
              <a:buChar char="-"/>
            </a:pPr>
            <a:r>
              <a:rPr lang="en-CA" dirty="0" smtClean="0"/>
              <a:t>In fact, it might even decrease it at some point.</a:t>
            </a:r>
            <a:endParaRPr lang="tr-TR" dirty="0" smtClean="0"/>
          </a:p>
          <a:p>
            <a:pPr marL="171450" indent="-171450" fontAlgn="ctr">
              <a:buFontTx/>
              <a:buChar char="-"/>
            </a:pPr>
            <a:endParaRPr lang="tr-TR" dirty="0" smtClean="0"/>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31</a:t>
            </a:fld>
            <a:endParaRPr lang="en-CA"/>
          </a:p>
        </p:txBody>
      </p:sp>
    </p:spTree>
    <p:extLst>
      <p:ext uri="{BB962C8B-B14F-4D97-AF65-F5344CB8AC3E}">
        <p14:creationId xmlns:p14="http://schemas.microsoft.com/office/powerpoint/2010/main" val="393574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33</a:t>
            </a:fld>
            <a:endParaRPr lang="en-CA"/>
          </a:p>
        </p:txBody>
      </p:sp>
    </p:spTree>
    <p:extLst>
      <p:ext uri="{BB962C8B-B14F-4D97-AF65-F5344CB8AC3E}">
        <p14:creationId xmlns:p14="http://schemas.microsoft.com/office/powerpoint/2010/main" val="2478321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fontAlgn="ctr"/>
            <a:r>
              <a:rPr lang="en-CA" sz="1200" kern="1200" noProof="0" dirty="0" smtClean="0">
                <a:solidFill>
                  <a:schemeClr val="tx1"/>
                </a:solidFill>
                <a:effectLst/>
                <a:latin typeface="+mn-lt"/>
                <a:ea typeface="+mn-ea"/>
                <a:cs typeface="+mn-cs"/>
              </a:rPr>
              <a:t>- Design of a system is Creative actions to build anything with a distinct subsections (subsystems).</a:t>
            </a:r>
          </a:p>
          <a:p>
            <a:pPr marL="171450" indent="-171450" rtl="0" fontAlgn="ctr">
              <a:buFontTx/>
              <a:buChar char="-"/>
            </a:pPr>
            <a:r>
              <a:rPr lang="en-CA" sz="1200" kern="1200" noProof="0" dirty="0" smtClean="0">
                <a:solidFill>
                  <a:schemeClr val="tx1"/>
                </a:solidFill>
                <a:effectLst/>
                <a:latin typeface="+mn-lt"/>
                <a:ea typeface="+mn-ea"/>
                <a:cs typeface="+mn-cs"/>
              </a:rPr>
              <a:t>These can be </a:t>
            </a:r>
          </a:p>
          <a:p>
            <a:pPr marL="171450" indent="-171450" rtl="0" fontAlgn="ctr">
              <a:buFontTx/>
              <a:buChar char="-"/>
            </a:pPr>
            <a:r>
              <a:rPr lang="en-CA" sz="1200" kern="1200" noProof="0" dirty="0" smtClean="0">
                <a:solidFill>
                  <a:schemeClr val="tx1"/>
                </a:solidFill>
                <a:effectLst/>
                <a:latin typeface="+mn-lt"/>
                <a:ea typeface="+mn-ea"/>
                <a:cs typeface="+mn-cs"/>
              </a:rPr>
              <a:t>a major weapon system, </a:t>
            </a:r>
          </a:p>
          <a:p>
            <a:pPr marL="171450" indent="-171450" rtl="0" fontAlgn="ctr">
              <a:buFontTx/>
              <a:buChar char="-"/>
            </a:pPr>
            <a:r>
              <a:rPr lang="en-CA" sz="1200" kern="1200" noProof="0" dirty="0" smtClean="0">
                <a:solidFill>
                  <a:schemeClr val="tx1"/>
                </a:solidFill>
                <a:effectLst/>
                <a:latin typeface="+mn-lt"/>
                <a:ea typeface="+mn-ea"/>
                <a:cs typeface="+mn-cs"/>
              </a:rPr>
              <a:t>a mechanic</a:t>
            </a:r>
            <a:r>
              <a:rPr lang="tr-TR" sz="1200" kern="1200" noProof="0" dirty="0" smtClean="0">
                <a:solidFill>
                  <a:schemeClr val="tx1"/>
                </a:solidFill>
                <a:effectLst/>
                <a:latin typeface="+mn-lt"/>
                <a:ea typeface="+mn-ea"/>
                <a:cs typeface="+mn-cs"/>
              </a:rPr>
              <a:t>al</a:t>
            </a:r>
            <a:r>
              <a:rPr lang="en-CA" sz="1200" kern="1200" noProof="0" dirty="0" smtClean="0">
                <a:solidFill>
                  <a:schemeClr val="tx1"/>
                </a:solidFill>
                <a:effectLst/>
                <a:latin typeface="+mn-lt"/>
                <a:ea typeface="+mn-ea"/>
                <a:cs typeface="+mn-cs"/>
              </a:rPr>
              <a:t> component </a:t>
            </a:r>
          </a:p>
          <a:p>
            <a:pPr marL="171450" indent="-171450" rtl="0" fontAlgn="ctr">
              <a:buFontTx/>
              <a:buChar char="-"/>
            </a:pPr>
            <a:r>
              <a:rPr lang="en-CA" sz="1200" kern="1200" noProof="0" dirty="0" smtClean="0">
                <a:solidFill>
                  <a:schemeClr val="tx1"/>
                </a:solidFill>
                <a:effectLst/>
                <a:latin typeface="+mn-lt"/>
                <a:ea typeface="+mn-ea"/>
                <a:cs typeface="+mn-cs"/>
              </a:rPr>
              <a:t>or a computer programs</a:t>
            </a:r>
          </a:p>
          <a:p>
            <a:pPr marL="171450" indent="-171450" rtl="0" fontAlgn="ctr">
              <a:buFontTx/>
              <a:buChar char="-"/>
            </a:pPr>
            <a:endParaRPr lang="en-CA" sz="1200" kern="1200" noProof="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a:t>
            </a:r>
            <a:r>
              <a:rPr lang="en-CA" sz="1200" kern="1200" baseline="0" noProof="0" dirty="0" smtClean="0">
                <a:solidFill>
                  <a:schemeClr val="tx1"/>
                </a:solidFill>
                <a:effectLst/>
                <a:latin typeface="+mn-lt"/>
                <a:ea typeface="+mn-ea"/>
                <a:cs typeface="+mn-cs"/>
              </a:rPr>
              <a:t> </a:t>
            </a:r>
            <a:r>
              <a:rPr lang="en-CA" sz="1200" kern="1200" noProof="0" dirty="0" smtClean="0">
                <a:solidFill>
                  <a:schemeClr val="tx1"/>
                </a:solidFill>
                <a:effectLst/>
                <a:latin typeface="+mn-lt"/>
                <a:ea typeface="+mn-ea"/>
                <a:cs typeface="+mn-cs"/>
              </a:rPr>
              <a:t>General design</a:t>
            </a:r>
            <a:r>
              <a:rPr lang="tr-TR" sz="1200" kern="1200" noProof="0" dirty="0" smtClean="0">
                <a:solidFill>
                  <a:schemeClr val="tx1"/>
                </a:solidFill>
                <a:effectLst/>
                <a:latin typeface="+mn-lt"/>
                <a:ea typeface="+mn-ea"/>
                <a:cs typeface="+mn-cs"/>
              </a:rPr>
              <a:t> </a:t>
            </a:r>
            <a:r>
              <a:rPr lang="en-CA" sz="1200" kern="1200" noProof="0" dirty="0" smtClean="0">
                <a:solidFill>
                  <a:schemeClr val="tx1"/>
                </a:solidFill>
                <a:effectLst/>
                <a:latin typeface="+mn-lt"/>
                <a:ea typeface="+mn-ea"/>
                <a:cs typeface="+mn-cs"/>
              </a:rPr>
              <a:t>actions are mostly the same</a:t>
            </a:r>
            <a:r>
              <a:rPr lang="tr-TR" sz="1200" kern="1200" noProof="0" dirty="0" smtClean="0">
                <a:solidFill>
                  <a:schemeClr val="tx1"/>
                </a:solidFill>
                <a:effectLst/>
                <a:latin typeface="+mn-lt"/>
                <a:ea typeface="+mn-ea"/>
                <a:cs typeface="+mn-cs"/>
              </a:rPr>
              <a:t>.</a:t>
            </a:r>
            <a:endParaRPr lang="en-CA" sz="1200" kern="1200" noProof="0" dirty="0" smtClean="0">
              <a:solidFill>
                <a:schemeClr val="tx1"/>
              </a:solidFill>
              <a:effectLst/>
              <a:latin typeface="+mn-lt"/>
              <a:ea typeface="+mn-ea"/>
              <a:cs typeface="+mn-cs"/>
            </a:endParaRPr>
          </a:p>
        </p:txBody>
      </p:sp>
      <p:sp>
        <p:nvSpPr>
          <p:cNvPr id="4" name="Slayt Numarası Yer Tutucusu 3"/>
          <p:cNvSpPr>
            <a:spLocks noGrp="1"/>
          </p:cNvSpPr>
          <p:nvPr>
            <p:ph type="sldNum" sz="quarter" idx="10"/>
          </p:nvPr>
        </p:nvSpPr>
        <p:spPr/>
        <p:txBody>
          <a:bodyPr/>
          <a:lstStyle/>
          <a:p>
            <a:fld id="{F4C1B554-2EC3-4864-9E68-C36673264491}" type="slidenum">
              <a:rPr lang="en-CA" smtClean="0"/>
              <a:t>4</a:t>
            </a:fld>
            <a:endParaRPr lang="en-CA"/>
          </a:p>
        </p:txBody>
      </p:sp>
    </p:spTree>
    <p:extLst>
      <p:ext uri="{BB962C8B-B14F-4D97-AF65-F5344CB8AC3E}">
        <p14:creationId xmlns:p14="http://schemas.microsoft.com/office/powerpoint/2010/main" val="290538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fontAlgn="ctr"/>
            <a:r>
              <a:rPr lang="en-CA" sz="1200" kern="1200" noProof="0" dirty="0" smtClean="0">
                <a:solidFill>
                  <a:schemeClr val="tx1"/>
                </a:solidFill>
                <a:effectLst/>
                <a:latin typeface="+mn-lt"/>
                <a:ea typeface="+mn-ea"/>
                <a:cs typeface="+mn-cs"/>
              </a:rPr>
              <a:t>Design organizations’ objective is creating a document that contains a coherently structured information. </a:t>
            </a:r>
          </a:p>
          <a:p>
            <a:pPr rtl="0" fontAlgn="ctr"/>
            <a:r>
              <a:rPr lang="en-CA" sz="1200" kern="1200" noProof="0" dirty="0" smtClean="0">
                <a:solidFill>
                  <a:schemeClr val="tx1"/>
                </a:solidFill>
                <a:effectLst/>
                <a:latin typeface="+mn-lt"/>
                <a:ea typeface="+mn-ea"/>
                <a:cs typeface="+mn-cs"/>
              </a:rPr>
              <a:t>This information is called</a:t>
            </a:r>
            <a:r>
              <a:rPr lang="en-CA" sz="1200" kern="1200" baseline="0" noProof="0" dirty="0" smtClean="0">
                <a:solidFill>
                  <a:schemeClr val="tx1"/>
                </a:solidFill>
                <a:effectLst/>
                <a:latin typeface="+mn-lt"/>
                <a:ea typeface="+mn-ea"/>
                <a:cs typeface="+mn-cs"/>
              </a:rPr>
              <a:t> </a:t>
            </a:r>
            <a:r>
              <a:rPr lang="en-CA" sz="1200" kern="1200" noProof="0" dirty="0" smtClean="0">
                <a:solidFill>
                  <a:schemeClr val="tx1"/>
                </a:solidFill>
                <a:effectLst/>
                <a:latin typeface="+mn-lt"/>
                <a:ea typeface="+mn-ea"/>
                <a:cs typeface="+mn-cs"/>
              </a:rPr>
              <a:t>the system design.</a:t>
            </a:r>
          </a:p>
          <a:p>
            <a:pPr rtl="0" fontAlgn="ctr"/>
            <a:endParaRPr lang="en-CA" sz="1200" kern="120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The organization who designed the product may not be the manufacturer of the product. </a:t>
            </a:r>
          </a:p>
          <a:p>
            <a:pPr rtl="0" fontAlgn="ctr"/>
            <a:endParaRPr lang="en-CA" sz="1200" kern="1200" noProof="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In that case they create </a:t>
            </a:r>
            <a:r>
              <a:rPr lang="en-CA" sz="1200" kern="1200" noProof="0" dirty="0" smtClean="0">
                <a:solidFill>
                  <a:schemeClr val="tx1"/>
                </a:solidFill>
                <a:effectLst/>
                <a:latin typeface="+mn-lt"/>
                <a:ea typeface="+mn-ea"/>
                <a:cs typeface="+mn-cs"/>
              </a:rPr>
              <a:t>the design </a:t>
            </a:r>
            <a:r>
              <a:rPr lang="en-CA" sz="1200" kern="1200" noProof="0" dirty="0" smtClean="0">
                <a:solidFill>
                  <a:schemeClr val="tx1"/>
                </a:solidFill>
                <a:effectLst/>
                <a:latin typeface="+mn-lt"/>
                <a:ea typeface="+mn-ea"/>
                <a:cs typeface="+mn-cs"/>
              </a:rPr>
              <a:t>for a sponsor. </a:t>
            </a:r>
          </a:p>
          <a:p>
            <a:pPr rtl="0" fontAlgn="ctr"/>
            <a:r>
              <a:rPr lang="en-CA" sz="1200" kern="1200" noProof="0" dirty="0" smtClean="0">
                <a:solidFill>
                  <a:schemeClr val="tx1"/>
                </a:solidFill>
                <a:effectLst/>
                <a:latin typeface="+mn-lt"/>
                <a:ea typeface="+mn-ea"/>
                <a:cs typeface="+mn-cs"/>
              </a:rPr>
              <a:t>And sponsors affect the design choices.</a:t>
            </a:r>
          </a:p>
          <a:p>
            <a:endParaRPr lang="en-CA"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5</a:t>
            </a:fld>
            <a:endParaRPr lang="en-CA"/>
          </a:p>
        </p:txBody>
      </p:sp>
    </p:spTree>
    <p:extLst>
      <p:ext uri="{BB962C8B-B14F-4D97-AF65-F5344CB8AC3E}">
        <p14:creationId xmlns:p14="http://schemas.microsoft.com/office/powerpoint/2010/main" val="385226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CA" sz="1200" kern="1200" noProof="0" dirty="0" smtClean="0">
                <a:solidFill>
                  <a:schemeClr val="tx1"/>
                </a:solidFill>
                <a:effectLst/>
                <a:latin typeface="+mn-lt"/>
                <a:ea typeface="+mn-ea"/>
                <a:cs typeface="+mn-cs"/>
              </a:rPr>
              <a:t>Stages of design</a:t>
            </a:r>
          </a:p>
          <a:p>
            <a:pPr marL="171450" indent="-171450" rtl="0" fontAlgn="ctr">
              <a:buFontTx/>
              <a:buChar char="-"/>
            </a:pPr>
            <a:r>
              <a:rPr lang="en-CA" sz="1200" kern="1200" noProof="0" dirty="0" smtClean="0">
                <a:solidFill>
                  <a:schemeClr val="tx1"/>
                </a:solidFill>
                <a:effectLst/>
                <a:latin typeface="+mn-lt"/>
                <a:ea typeface="+mn-ea"/>
                <a:cs typeface="+mn-cs"/>
              </a:rPr>
              <a:t>Primary stages of the design is managing the design actions rather than system design. </a:t>
            </a:r>
          </a:p>
          <a:p>
            <a:pPr marL="171450" indent="-171450" rtl="0" fontAlgn="ctr">
              <a:buFontTx/>
              <a:buChar char="-"/>
            </a:pPr>
            <a:r>
              <a:rPr lang="en-CA" sz="1200" kern="1200" noProof="0" dirty="0" smtClean="0">
                <a:solidFill>
                  <a:schemeClr val="tx1"/>
                </a:solidFill>
                <a:effectLst/>
                <a:latin typeface="+mn-lt"/>
                <a:ea typeface="+mn-ea"/>
                <a:cs typeface="+mn-cs"/>
              </a:rPr>
              <a:t>There are two milestones for this:</a:t>
            </a:r>
          </a:p>
          <a:p>
            <a:pPr marL="171450" indent="-171450" rtl="0" fontAlgn="ctr">
              <a:buFontTx/>
              <a:buChar char="-"/>
            </a:pPr>
            <a:endParaRPr lang="en-CA" sz="1200" kern="1200" noProof="0" dirty="0" smtClean="0">
              <a:solidFill>
                <a:schemeClr val="tx1"/>
              </a:solidFill>
              <a:effectLst/>
              <a:latin typeface="+mn-lt"/>
              <a:ea typeface="+mn-ea"/>
              <a:cs typeface="+mn-cs"/>
            </a:endParaRPr>
          </a:p>
          <a:p>
            <a:pPr marL="228600" indent="-228600" rtl="0" fontAlgn="ctr">
              <a:buAutoNum type="arabicPeriod"/>
            </a:pPr>
            <a:r>
              <a:rPr lang="en-CA" sz="1200" b="0" i="0" kern="1200" noProof="0" dirty="0" smtClean="0">
                <a:solidFill>
                  <a:schemeClr val="tx1"/>
                </a:solidFill>
                <a:effectLst/>
                <a:latin typeface="+mn-lt"/>
                <a:ea typeface="+mn-ea"/>
                <a:cs typeface="+mn-cs"/>
              </a:rPr>
              <a:t>Learning the limits of design actions and </a:t>
            </a:r>
            <a:r>
              <a:rPr lang="en-CA" sz="1200" b="0" i="0" kern="1200" noProof="0" dirty="0" smtClean="0">
                <a:solidFill>
                  <a:schemeClr val="tx1"/>
                </a:solidFill>
                <a:effectLst/>
                <a:latin typeface="+mn-lt"/>
                <a:ea typeface="+mn-ea"/>
                <a:cs typeface="+mn-cs"/>
              </a:rPr>
              <a:t>the </a:t>
            </a:r>
            <a:r>
              <a:rPr lang="en-CA" sz="1200" b="0" i="0" kern="1200" noProof="0" dirty="0" smtClean="0">
                <a:solidFill>
                  <a:schemeClr val="tx1"/>
                </a:solidFill>
                <a:effectLst/>
                <a:latin typeface="+mn-lt"/>
                <a:ea typeface="+mn-ea"/>
                <a:cs typeface="+mn-cs"/>
              </a:rPr>
              <a:t>system. System limits can be caused by the world or the sponsor</a:t>
            </a:r>
          </a:p>
          <a:p>
            <a:pPr marL="228600" indent="-228600" rtl="0" fontAlgn="ctr">
              <a:buAutoNum type="arabicPeriod"/>
            </a:pPr>
            <a:endParaRPr lang="en-CA" sz="1200" b="0" i="0" kern="1200" noProof="0" dirty="0" smtClean="0">
              <a:solidFill>
                <a:schemeClr val="tx1"/>
              </a:solidFill>
              <a:effectLst/>
              <a:latin typeface="+mn-lt"/>
              <a:ea typeface="+mn-ea"/>
              <a:cs typeface="+mn-cs"/>
            </a:endParaRPr>
          </a:p>
          <a:p>
            <a:pPr rtl="0" fontAlgn="ctr"/>
            <a:r>
              <a:rPr lang="en-CA" sz="1200" b="0" i="0" kern="1200" noProof="0" dirty="0" smtClean="0">
                <a:solidFill>
                  <a:schemeClr val="tx1"/>
                </a:solidFill>
                <a:effectLst/>
                <a:latin typeface="+mn-lt"/>
                <a:ea typeface="+mn-ea"/>
                <a:cs typeface="+mn-cs"/>
              </a:rPr>
              <a:t>2.</a:t>
            </a:r>
            <a:r>
              <a:rPr lang="en-CA" sz="1200" b="0" i="0" kern="1200" baseline="0" noProof="0" dirty="0" smtClean="0">
                <a:solidFill>
                  <a:schemeClr val="tx1"/>
                </a:solidFill>
                <a:effectLst/>
                <a:latin typeface="+mn-lt"/>
                <a:ea typeface="+mn-ea"/>
                <a:cs typeface="+mn-cs"/>
              </a:rPr>
              <a:t> </a:t>
            </a:r>
            <a:r>
              <a:rPr lang="en-CA" sz="1200" b="0" i="0" kern="1200" noProof="0" dirty="0" err="1" smtClean="0">
                <a:solidFill>
                  <a:schemeClr val="tx1"/>
                </a:solidFill>
                <a:effectLst/>
                <a:latin typeface="+mn-lt"/>
                <a:ea typeface="+mn-ea"/>
                <a:cs typeface="+mn-cs"/>
              </a:rPr>
              <a:t>Div</a:t>
            </a:r>
            <a:r>
              <a:rPr lang="tr-TR" sz="1200" b="0" i="0" kern="1200" noProof="0" dirty="0" smtClean="0">
                <a:solidFill>
                  <a:schemeClr val="tx1"/>
                </a:solidFill>
                <a:effectLst/>
                <a:latin typeface="+mn-lt"/>
                <a:ea typeface="+mn-ea"/>
                <a:cs typeface="+mn-cs"/>
              </a:rPr>
              <a:t>i</a:t>
            </a:r>
            <a:r>
              <a:rPr lang="en-CA" sz="1200" b="0" i="0" kern="1200" noProof="0" dirty="0" smtClean="0">
                <a:solidFill>
                  <a:schemeClr val="tx1"/>
                </a:solidFill>
                <a:effectLst/>
                <a:latin typeface="+mn-lt"/>
                <a:ea typeface="+mn-ea"/>
                <a:cs typeface="+mn-cs"/>
              </a:rPr>
              <a:t>ding the design tasks into parts and assigning these parts to relevant groups.</a:t>
            </a:r>
          </a:p>
          <a:p>
            <a:pPr rtl="0" fontAlgn="ctr"/>
            <a:endParaRPr lang="en-CA" sz="1200" b="0" i="0" kern="1200" noProof="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 Because of the organization communication paths some design choices eliminated.</a:t>
            </a:r>
          </a:p>
          <a:p>
            <a:endParaRPr lang="en-CA" noProof="0"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6</a:t>
            </a:fld>
            <a:endParaRPr lang="en-CA"/>
          </a:p>
        </p:txBody>
      </p:sp>
    </p:spTree>
    <p:extLst>
      <p:ext uri="{BB962C8B-B14F-4D97-AF65-F5344CB8AC3E}">
        <p14:creationId xmlns:p14="http://schemas.microsoft.com/office/powerpoint/2010/main" val="1768136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fontAlgn="ctr"/>
            <a:r>
              <a:rPr lang="en-CA" sz="1200" kern="1200" noProof="0" dirty="0" smtClean="0">
                <a:solidFill>
                  <a:schemeClr val="tx1"/>
                </a:solidFill>
                <a:effectLst/>
                <a:latin typeface="+mn-lt"/>
                <a:ea typeface="+mn-ea"/>
                <a:cs typeface="+mn-cs"/>
              </a:rPr>
              <a:t>The lifecycle of the system design</a:t>
            </a:r>
          </a:p>
          <a:p>
            <a:pPr rtl="0" fontAlgn="ctr"/>
            <a:endParaRPr lang="en-CA" sz="1200" kern="1200" noProof="0" dirty="0" smtClean="0">
              <a:solidFill>
                <a:schemeClr val="tx1"/>
              </a:solidFill>
              <a:effectLst/>
              <a:latin typeface="+mn-lt"/>
              <a:ea typeface="+mn-ea"/>
              <a:cs typeface="+mn-cs"/>
            </a:endParaRPr>
          </a:p>
          <a:p>
            <a:pPr marL="457200" indent="-457200" fontAlgn="ctr">
              <a:buFont typeface="+mj-lt"/>
              <a:buAutoNum type="arabicPeriod"/>
            </a:pPr>
            <a:r>
              <a:rPr lang="en-CA" sz="1200" dirty="0" smtClean="0"/>
              <a:t>Determining boundaries according to the guidelines.</a:t>
            </a:r>
          </a:p>
          <a:p>
            <a:pPr marL="457200" indent="-457200" fontAlgn="ctr">
              <a:buFont typeface="+mj-lt"/>
              <a:buAutoNum type="arabicPeriod"/>
            </a:pPr>
            <a:r>
              <a:rPr lang="en-CA" sz="1200" dirty="0" smtClean="0"/>
              <a:t>Choosing the first system concept.</a:t>
            </a:r>
          </a:p>
          <a:p>
            <a:pPr marL="457200" indent="-457200" fontAlgn="ctr">
              <a:buFont typeface="+mj-lt"/>
              <a:buAutoNum type="arabicPeriod"/>
            </a:pPr>
            <a:r>
              <a:rPr lang="en-CA" sz="1200" dirty="0" smtClean="0"/>
              <a:t>Organizing the design activity and assigning tasks according to the concept.</a:t>
            </a:r>
          </a:p>
          <a:p>
            <a:pPr marL="457200" indent="-457200" fontAlgn="ctr">
              <a:buFont typeface="+mj-lt"/>
              <a:buAutoNum type="arabicPeriod"/>
            </a:pPr>
            <a:r>
              <a:rPr lang="en-CA" sz="1200" dirty="0" smtClean="0"/>
              <a:t>Coordinating delegated tasks.</a:t>
            </a:r>
          </a:p>
          <a:p>
            <a:pPr marL="457200" indent="-457200" fontAlgn="ctr">
              <a:buFont typeface="+mj-lt"/>
              <a:buAutoNum type="arabicPeriod"/>
            </a:pPr>
            <a:r>
              <a:rPr lang="en-CA" sz="1200" dirty="0" smtClean="0"/>
              <a:t>Merging sub designs into a single design.</a:t>
            </a:r>
          </a:p>
          <a:p>
            <a:pPr rtl="0" fontAlgn="ctr"/>
            <a:endParaRPr lang="en-CA" sz="1200" b="0" i="0" kern="1200" noProof="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 This list or its order can change with </a:t>
            </a:r>
            <a:r>
              <a:rPr lang="en-CA" sz="1200" kern="1200" noProof="0" dirty="0" smtClean="0">
                <a:solidFill>
                  <a:schemeClr val="tx1"/>
                </a:solidFill>
                <a:effectLst/>
                <a:latin typeface="+mn-lt"/>
                <a:ea typeface="+mn-ea"/>
                <a:cs typeface="+mn-cs"/>
              </a:rPr>
              <a:t>a</a:t>
            </a:r>
            <a:r>
              <a:rPr lang="en-CA" sz="1200" kern="1200" baseline="0" noProof="0" dirty="0" smtClean="0">
                <a:solidFill>
                  <a:schemeClr val="tx1"/>
                </a:solidFill>
                <a:effectLst/>
                <a:latin typeface="+mn-lt"/>
                <a:ea typeface="+mn-ea"/>
                <a:cs typeface="+mn-cs"/>
              </a:rPr>
              <a:t> </a:t>
            </a:r>
            <a:r>
              <a:rPr lang="en-CA" sz="1200" kern="1200" noProof="0" dirty="0" smtClean="0">
                <a:solidFill>
                  <a:schemeClr val="tx1"/>
                </a:solidFill>
                <a:effectLst/>
                <a:latin typeface="+mn-lt"/>
                <a:ea typeface="+mn-ea"/>
                <a:cs typeface="+mn-cs"/>
              </a:rPr>
              <a:t>better </a:t>
            </a:r>
            <a:r>
              <a:rPr lang="en-CA" sz="1200" kern="1200" noProof="0" dirty="0" smtClean="0">
                <a:solidFill>
                  <a:schemeClr val="tx1"/>
                </a:solidFill>
                <a:effectLst/>
                <a:latin typeface="+mn-lt"/>
                <a:ea typeface="+mn-ea"/>
                <a:cs typeface="+mn-cs"/>
              </a:rPr>
              <a:t>design concepts. </a:t>
            </a:r>
          </a:p>
          <a:p>
            <a:endParaRPr lang="en-CA" noProof="0"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7</a:t>
            </a:fld>
            <a:endParaRPr lang="en-CA"/>
          </a:p>
        </p:txBody>
      </p:sp>
    </p:spTree>
    <p:extLst>
      <p:ext uri="{BB962C8B-B14F-4D97-AF65-F5344CB8AC3E}">
        <p14:creationId xmlns:p14="http://schemas.microsoft.com/office/powerpoint/2010/main" val="698568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fontAlgn="ctr"/>
            <a:r>
              <a:rPr lang="en-CA" sz="1200" kern="1200" noProof="0" dirty="0" smtClean="0">
                <a:solidFill>
                  <a:schemeClr val="tx1"/>
                </a:solidFill>
                <a:effectLst/>
                <a:latin typeface="+mn-lt"/>
                <a:ea typeface="+mn-ea"/>
                <a:cs typeface="+mn-cs"/>
              </a:rPr>
              <a:t>A designed system consists of interconnected subsystems. </a:t>
            </a:r>
          </a:p>
          <a:p>
            <a:pPr rtl="0" fontAlgn="ctr"/>
            <a:endParaRPr lang="en-CA" sz="1200" kern="1200" noProof="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System description should contain </a:t>
            </a:r>
            <a:r>
              <a:rPr lang="en-CA" sz="1200" kern="1200" noProof="0" dirty="0" smtClean="0">
                <a:solidFill>
                  <a:schemeClr val="tx1"/>
                </a:solidFill>
                <a:effectLst/>
                <a:latin typeface="+mn-lt"/>
                <a:ea typeface="+mn-ea"/>
                <a:cs typeface="+mn-cs"/>
              </a:rPr>
              <a:t>connections </a:t>
            </a:r>
            <a:r>
              <a:rPr lang="en-CA" sz="1200" kern="1200" noProof="0" dirty="0" smtClean="0">
                <a:solidFill>
                  <a:schemeClr val="tx1"/>
                </a:solidFill>
                <a:effectLst/>
                <a:latin typeface="+mn-lt"/>
                <a:ea typeface="+mn-ea"/>
                <a:cs typeface="+mn-cs"/>
              </a:rPr>
              <a:t>to inside and outside. </a:t>
            </a:r>
          </a:p>
          <a:p>
            <a:pPr rtl="0" fontAlgn="ctr"/>
            <a:endParaRPr lang="en-CA" sz="1200" kern="1200" noProof="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Same goes for each subsystem. </a:t>
            </a:r>
          </a:p>
          <a:p>
            <a:pPr rtl="0" fontAlgn="ctr"/>
            <a:endParaRPr lang="en-CA" sz="1200" kern="1200" noProof="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That means it has to define subsystems’ interconnections. </a:t>
            </a:r>
          </a:p>
          <a:p>
            <a:pPr rtl="0" fontAlgn="ctr"/>
            <a:endParaRPr lang="en-CA" sz="1200" kern="1200" noProof="0" dirty="0" smtClean="0">
              <a:solidFill>
                <a:schemeClr val="tx1"/>
              </a:solidFill>
              <a:effectLst/>
              <a:latin typeface="+mn-lt"/>
              <a:ea typeface="+mn-ea"/>
              <a:cs typeface="+mn-cs"/>
            </a:endParaRPr>
          </a:p>
          <a:p>
            <a:pPr rtl="0" fontAlgn="ctr"/>
            <a:r>
              <a:rPr lang="en-CA" sz="1200" kern="1200" noProof="0" dirty="0" smtClean="0">
                <a:solidFill>
                  <a:schemeClr val="tx1"/>
                </a:solidFill>
                <a:effectLst/>
                <a:latin typeface="+mn-lt"/>
                <a:ea typeface="+mn-ea"/>
                <a:cs typeface="+mn-cs"/>
              </a:rPr>
              <a:t>We can lower the scope until a system that simple enough to figure out without splitting it.</a:t>
            </a:r>
          </a:p>
          <a:p>
            <a:endParaRPr lang="en-CA" noProof="0" dirty="0"/>
          </a:p>
        </p:txBody>
      </p:sp>
      <p:sp>
        <p:nvSpPr>
          <p:cNvPr id="4" name="Slayt Numarası Yer Tutucusu 3"/>
          <p:cNvSpPr>
            <a:spLocks noGrp="1"/>
          </p:cNvSpPr>
          <p:nvPr>
            <p:ph type="sldNum" sz="quarter" idx="10"/>
          </p:nvPr>
        </p:nvSpPr>
        <p:spPr/>
        <p:txBody>
          <a:bodyPr/>
          <a:lstStyle/>
          <a:p>
            <a:fld id="{F4C1B554-2EC3-4864-9E68-C36673264491}" type="slidenum">
              <a:rPr lang="en-CA" smtClean="0"/>
              <a:t>8</a:t>
            </a:fld>
            <a:endParaRPr lang="en-CA"/>
          </a:p>
        </p:txBody>
      </p:sp>
    </p:spTree>
    <p:extLst>
      <p:ext uri="{BB962C8B-B14F-4D97-AF65-F5344CB8AC3E}">
        <p14:creationId xmlns:p14="http://schemas.microsoft.com/office/powerpoint/2010/main" val="1316910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CA" sz="1200" kern="1200" dirty="0" smtClean="0">
                <a:solidFill>
                  <a:schemeClr val="tx1"/>
                </a:solidFill>
                <a:effectLst/>
                <a:latin typeface="+mn-lt"/>
                <a:ea typeface="+mn-ea"/>
                <a:cs typeface="+mn-cs"/>
              </a:rPr>
              <a:t>For example we want to build a Transcontinental Public Transportation System. </a:t>
            </a:r>
          </a:p>
          <a:p>
            <a:r>
              <a:rPr lang="en-CA" sz="1200" kern="1200" dirty="0" smtClean="0">
                <a:solidFill>
                  <a:schemeClr val="tx1"/>
                </a:solidFill>
                <a:effectLst/>
                <a:latin typeface="+mn-lt"/>
                <a:ea typeface="+mn-ea"/>
                <a:cs typeface="+mn-cs"/>
              </a:rPr>
              <a:t>We need to start from its subsystems. </a:t>
            </a:r>
          </a:p>
          <a:p>
            <a:r>
              <a:rPr lang="en-CA" sz="1200" kern="1200" dirty="0" smtClean="0">
                <a:solidFill>
                  <a:schemeClr val="tx1"/>
                </a:solidFill>
                <a:effectLst/>
                <a:latin typeface="+mn-lt"/>
                <a:ea typeface="+mn-ea"/>
                <a:cs typeface="+mn-cs"/>
              </a:rPr>
              <a:t>Can you give me an example subsystem?</a:t>
            </a:r>
            <a:endParaRPr lang="en-CA" sz="1200" kern="1200" dirty="0">
              <a:solidFill>
                <a:schemeClr val="tx1"/>
              </a:solidFill>
              <a:effectLst/>
              <a:latin typeface="+mn-lt"/>
              <a:ea typeface="+mn-ea"/>
              <a:cs typeface="+mn-cs"/>
            </a:endParaRPr>
          </a:p>
        </p:txBody>
      </p:sp>
      <p:sp>
        <p:nvSpPr>
          <p:cNvPr id="4" name="Slayt Numarası Yer Tutucusu 3"/>
          <p:cNvSpPr>
            <a:spLocks noGrp="1"/>
          </p:cNvSpPr>
          <p:nvPr>
            <p:ph type="sldNum" sz="quarter" idx="10"/>
          </p:nvPr>
        </p:nvSpPr>
        <p:spPr/>
        <p:txBody>
          <a:bodyPr/>
          <a:lstStyle/>
          <a:p>
            <a:fld id="{F4C1B554-2EC3-4864-9E68-C36673264491}" type="slidenum">
              <a:rPr lang="en-CA" smtClean="0"/>
              <a:t>9</a:t>
            </a:fld>
            <a:endParaRPr lang="en-CA"/>
          </a:p>
        </p:txBody>
      </p:sp>
    </p:spTree>
    <p:extLst>
      <p:ext uri="{BB962C8B-B14F-4D97-AF65-F5344CB8AC3E}">
        <p14:creationId xmlns:p14="http://schemas.microsoft.com/office/powerpoint/2010/main" val="310145804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7A1C3579-8DF0-40E7-86C1-082011AD51F7}" type="datetimeFigureOut">
              <a:rPr lang="tr-TR" smtClean="0"/>
              <a:t>25.10.2019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98E01C60-942D-4DDE-AEF7-BD0C82E9B9DD}" type="slidenum">
              <a:rPr lang="tr-TR" smtClean="0"/>
              <a:t>‹#›</a:t>
            </a:fld>
            <a:endParaRPr lang="tr-TR"/>
          </a:p>
        </p:txBody>
      </p:sp>
    </p:spTree>
    <p:extLst>
      <p:ext uri="{BB962C8B-B14F-4D97-AF65-F5344CB8AC3E}">
        <p14:creationId xmlns:p14="http://schemas.microsoft.com/office/powerpoint/2010/main" val="3862896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A1C3579-8DF0-40E7-86C1-082011AD51F7}" type="datetimeFigureOut">
              <a:rPr lang="tr-TR" smtClean="0"/>
              <a:t>25.10.2019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8E01C60-942D-4DDE-AEF7-BD0C82E9B9DD}" type="slidenum">
              <a:rPr lang="tr-TR" smtClean="0"/>
              <a:t>‹#›</a:t>
            </a:fld>
            <a:endParaRPr lang="tr-TR"/>
          </a:p>
        </p:txBody>
      </p:sp>
    </p:spTree>
    <p:extLst>
      <p:ext uri="{BB962C8B-B14F-4D97-AF65-F5344CB8AC3E}">
        <p14:creationId xmlns:p14="http://schemas.microsoft.com/office/powerpoint/2010/main" val="3366112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A1C3579-8DF0-40E7-86C1-082011AD51F7}" type="datetimeFigureOut">
              <a:rPr lang="tr-TR" smtClean="0"/>
              <a:t>25.10.2019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8E01C60-942D-4DDE-AEF7-BD0C82E9B9DD}" type="slidenum">
              <a:rPr lang="tr-TR" smtClean="0"/>
              <a:t>‹#›</a:t>
            </a:fld>
            <a:endParaRPr lang="tr-TR"/>
          </a:p>
        </p:txBody>
      </p:sp>
    </p:spTree>
    <p:extLst>
      <p:ext uri="{BB962C8B-B14F-4D97-AF65-F5344CB8AC3E}">
        <p14:creationId xmlns:p14="http://schemas.microsoft.com/office/powerpoint/2010/main" val="383203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A1C3579-8DF0-40E7-86C1-082011AD51F7}" type="datetimeFigureOut">
              <a:rPr lang="tr-TR" smtClean="0"/>
              <a:t>25.10.2019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8E01C60-942D-4DDE-AEF7-BD0C82E9B9DD}" type="slidenum">
              <a:rPr lang="tr-TR" smtClean="0"/>
              <a:t>‹#›</a:t>
            </a:fld>
            <a:endParaRPr lang="tr-TR"/>
          </a:p>
        </p:txBody>
      </p:sp>
    </p:spTree>
    <p:extLst>
      <p:ext uri="{BB962C8B-B14F-4D97-AF65-F5344CB8AC3E}">
        <p14:creationId xmlns:p14="http://schemas.microsoft.com/office/powerpoint/2010/main" val="546459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tr-TR" smtClean="0"/>
              <a:t>Asıl başlık stili için tıklatın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a:xfrm>
            <a:off x="8593667" y="6272784"/>
            <a:ext cx="2644309" cy="365125"/>
          </a:xfrm>
        </p:spPr>
        <p:txBody>
          <a:bodyPr/>
          <a:lstStyle/>
          <a:p>
            <a:fld id="{7A1C3579-8DF0-40E7-86C1-082011AD51F7}" type="datetimeFigureOut">
              <a:rPr lang="tr-TR" smtClean="0"/>
              <a:t>25.10.2019</a:t>
            </a:fld>
            <a:endParaRPr lang="tr-TR"/>
          </a:p>
        </p:txBody>
      </p:sp>
      <p:sp>
        <p:nvSpPr>
          <p:cNvPr id="5" name="Footer Placeholder 4"/>
          <p:cNvSpPr>
            <a:spLocks noGrp="1"/>
          </p:cNvSpPr>
          <p:nvPr>
            <p:ph type="ftr" sz="quarter" idx="11"/>
          </p:nvPr>
        </p:nvSpPr>
        <p:spPr>
          <a:xfrm>
            <a:off x="2182708" y="6272784"/>
            <a:ext cx="6327648" cy="365125"/>
          </a:xfrm>
        </p:spPr>
        <p:txBody>
          <a:bodyPr/>
          <a:lstStyle/>
          <a:p>
            <a:endParaRPr lang="tr-T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8E01C60-942D-4DDE-AEF7-BD0C82E9B9DD}" type="slidenum">
              <a:rPr lang="tr-TR" smtClean="0"/>
              <a:t>‹#›</a:t>
            </a:fld>
            <a:endParaRPr lang="tr-TR"/>
          </a:p>
        </p:txBody>
      </p:sp>
    </p:spTree>
    <p:extLst>
      <p:ext uri="{BB962C8B-B14F-4D97-AF65-F5344CB8AC3E}">
        <p14:creationId xmlns:p14="http://schemas.microsoft.com/office/powerpoint/2010/main" val="1088838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7A1C3579-8DF0-40E7-86C1-082011AD51F7}" type="datetimeFigureOut">
              <a:rPr lang="tr-TR" smtClean="0"/>
              <a:t>25.10.2019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8E01C60-942D-4DDE-AEF7-BD0C82E9B9DD}" type="slidenum">
              <a:rPr lang="tr-TR" smtClean="0"/>
              <a:t>‹#›</a:t>
            </a:fld>
            <a:endParaRPr lang="tr-TR"/>
          </a:p>
        </p:txBody>
      </p:sp>
    </p:spTree>
    <p:extLst>
      <p:ext uri="{BB962C8B-B14F-4D97-AF65-F5344CB8AC3E}">
        <p14:creationId xmlns:p14="http://schemas.microsoft.com/office/powerpoint/2010/main" val="267063429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7A1C3579-8DF0-40E7-86C1-082011AD51F7}" type="datetimeFigureOut">
              <a:rPr lang="tr-TR" smtClean="0"/>
              <a:t>25.10.2019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98E01C60-942D-4DDE-AEF7-BD0C82E9B9DD}" type="slidenum">
              <a:rPr lang="tr-TR" smtClean="0"/>
              <a:t>‹#›</a:t>
            </a:fld>
            <a:endParaRPr lang="tr-TR"/>
          </a:p>
        </p:txBody>
      </p:sp>
    </p:spTree>
    <p:extLst>
      <p:ext uri="{BB962C8B-B14F-4D97-AF65-F5344CB8AC3E}">
        <p14:creationId xmlns:p14="http://schemas.microsoft.com/office/powerpoint/2010/main" val="24300236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7A1C3579-8DF0-40E7-86C1-082011AD51F7}" type="datetimeFigureOut">
              <a:rPr lang="tr-TR" smtClean="0"/>
              <a:t>25.10.2019</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98E01C60-942D-4DDE-AEF7-BD0C82E9B9DD}" type="slidenum">
              <a:rPr lang="tr-TR" smtClean="0"/>
              <a:t>‹#›</a:t>
            </a:fld>
            <a:endParaRPr lang="tr-TR"/>
          </a:p>
        </p:txBody>
      </p:sp>
    </p:spTree>
    <p:extLst>
      <p:ext uri="{BB962C8B-B14F-4D97-AF65-F5344CB8AC3E}">
        <p14:creationId xmlns:p14="http://schemas.microsoft.com/office/powerpoint/2010/main" val="959239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1C3579-8DF0-40E7-86C1-082011AD51F7}" type="datetimeFigureOut">
              <a:rPr lang="tr-TR" smtClean="0"/>
              <a:t>25.10.2019</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98E01C60-942D-4DDE-AEF7-BD0C82E9B9DD}" type="slidenum">
              <a:rPr lang="tr-TR" smtClean="0"/>
              <a:t>‹#›</a:t>
            </a:fld>
            <a:endParaRPr lang="tr-TR"/>
          </a:p>
        </p:txBody>
      </p:sp>
    </p:spTree>
    <p:extLst>
      <p:ext uri="{BB962C8B-B14F-4D97-AF65-F5344CB8AC3E}">
        <p14:creationId xmlns:p14="http://schemas.microsoft.com/office/powerpoint/2010/main" val="3053292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tr-TR" smtClean="0"/>
              <a:t>Asıl başlık stili için tıklatın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7A1C3579-8DF0-40E7-86C1-082011AD51F7}" type="datetimeFigureOut">
              <a:rPr lang="tr-TR" smtClean="0"/>
              <a:t>25.10.2019</a:t>
            </a:fld>
            <a:endParaRPr lang="tr-TR"/>
          </a:p>
        </p:txBody>
      </p:sp>
      <p:sp>
        <p:nvSpPr>
          <p:cNvPr id="6" name="Footer Placeholder 5"/>
          <p:cNvSpPr>
            <a:spLocks noGrp="1"/>
          </p:cNvSpPr>
          <p:nvPr>
            <p:ph type="ftr" sz="quarter" idx="11"/>
          </p:nvPr>
        </p:nvSpPr>
        <p:spPr/>
        <p:txBody>
          <a:bodyPr/>
          <a:lstStyle/>
          <a:p>
            <a:endParaRPr lang="tr-T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8E01C60-942D-4DDE-AEF7-BD0C82E9B9DD}" type="slidenum">
              <a:rPr lang="tr-TR" smtClean="0"/>
              <a:t>‹#›</a:t>
            </a:fld>
            <a:endParaRPr lang="tr-TR"/>
          </a:p>
        </p:txBody>
      </p:sp>
    </p:spTree>
    <p:extLst>
      <p:ext uri="{BB962C8B-B14F-4D97-AF65-F5344CB8AC3E}">
        <p14:creationId xmlns:p14="http://schemas.microsoft.com/office/powerpoint/2010/main" val="14610907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7A1C3579-8DF0-40E7-86C1-082011AD51F7}" type="datetimeFigureOut">
              <a:rPr lang="tr-TR" smtClean="0"/>
              <a:t>25.10.2019</a:t>
            </a:fld>
            <a:endParaRPr lang="tr-T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8E01C60-942D-4DDE-AEF7-BD0C82E9B9DD}" type="slidenum">
              <a:rPr lang="tr-TR" smtClean="0"/>
              <a:t>‹#›</a:t>
            </a:fld>
            <a:endParaRPr lang="tr-TR"/>
          </a:p>
        </p:txBody>
      </p:sp>
    </p:spTree>
    <p:extLst>
      <p:ext uri="{BB962C8B-B14F-4D97-AF65-F5344CB8AC3E}">
        <p14:creationId xmlns:p14="http://schemas.microsoft.com/office/powerpoint/2010/main" val="618177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A1C3579-8DF0-40E7-86C1-082011AD51F7}" type="datetimeFigureOut">
              <a:rPr lang="tr-TR" smtClean="0"/>
              <a:t>25.10.2019</a:t>
            </a:fld>
            <a:endParaRPr lang="tr-T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tr-T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98E01C60-942D-4DDE-AEF7-BD0C82E9B9DD}" type="slidenum">
              <a:rPr lang="tr-TR" smtClean="0"/>
              <a:t>‹#›</a:t>
            </a:fld>
            <a:endParaRPr lang="tr-TR"/>
          </a:p>
        </p:txBody>
      </p:sp>
    </p:spTree>
    <p:extLst>
      <p:ext uri="{BB962C8B-B14F-4D97-AF65-F5344CB8AC3E}">
        <p14:creationId xmlns:p14="http://schemas.microsoft.com/office/powerpoint/2010/main" val="58934684"/>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3" Type="http://schemas.openxmlformats.org/officeDocument/2006/relationships/hyperlink" Target="https://unsplash.com/@kellysikkema?utm_source=unsplash&amp;utm_medium=referral&amp;utm_content=creditCopyText" TargetMode="External"/><Relationship Id="rId18" Type="http://schemas.openxmlformats.org/officeDocument/2006/relationships/hyperlink" Target="https://unsplash.com/s/photos/bus?utm_source=unsplash&amp;utm_medium=referral&amp;utm_content=creditCopyText" TargetMode="External"/><Relationship Id="rId26" Type="http://schemas.openxmlformats.org/officeDocument/2006/relationships/hyperlink" Target="https://unsplash.com/s/photos/taxi?utm_source=unsplash&amp;utm_medium=referral&amp;utm_content=creditCopyText" TargetMode="External"/><Relationship Id="rId21" Type="http://schemas.openxmlformats.org/officeDocument/2006/relationships/hyperlink" Target="https://unsplash.com/@an_ku_sh?utm_source=unsplash&amp;utm_medium=referral&amp;utm_content=creditCopyText" TargetMode="External"/><Relationship Id="rId34" Type="http://schemas.openxmlformats.org/officeDocument/2006/relationships/hyperlink" Target="https://unsplash.com/@fempreneurstyledstock?utm_source=unsplash&amp;utm_medium=referral&amp;utm_content=creditCopyText" TargetMode="External"/><Relationship Id="rId7" Type="http://schemas.openxmlformats.org/officeDocument/2006/relationships/hyperlink" Target="https://unsplash.com/@clintadair?utm_source=unsplash&amp;utm_medium=referral&amp;utm_content=creditCopyText" TargetMode="External"/><Relationship Id="rId12" Type="http://schemas.openxmlformats.org/officeDocument/2006/relationships/hyperlink" Target="https://unsplash.com/s/photos/management?utm_source=unsplash&amp;utm_medium=referral&amp;utm_content=creditCopyText" TargetMode="External"/><Relationship Id="rId17" Type="http://schemas.openxmlformats.org/officeDocument/2006/relationships/hyperlink" Target="https://unsplash.com/@mariosessions?utm_source=unsplash&amp;utm_medium=referral&amp;utm_content=creditCopyText" TargetMode="External"/><Relationship Id="rId25" Type="http://schemas.openxmlformats.org/officeDocument/2006/relationships/hyperlink" Target="https://unsplash.com/@jessebowser?utm_source=unsplash&amp;utm_medium=referral&amp;utm_content=creditCopyText" TargetMode="External"/><Relationship Id="rId33" Type="http://schemas.openxmlformats.org/officeDocument/2006/relationships/hyperlink" Target="https://unsplash.com/s/photos/dollar?utm_source=unsplash&amp;utm_medium=referral&amp;utm_content=creditCopyText" TargetMode="External"/><Relationship Id="rId2" Type="http://schemas.openxmlformats.org/officeDocument/2006/relationships/notesSlide" Target="../notesSlides/notesSlide32.xml"/><Relationship Id="rId16" Type="http://schemas.openxmlformats.org/officeDocument/2006/relationships/hyperlink" Target="https://unsplash.com/s/photos/tree?utm_source=unsplash&amp;utm_medium=referral&amp;utm_content=creditCopyText" TargetMode="External"/><Relationship Id="rId20" Type="http://schemas.openxmlformats.org/officeDocument/2006/relationships/hyperlink" Target="https://unsplash.com/s/photos/plane?utm_source=unsplash&amp;utm_medium=referral&amp;utm_content=creditCopyText" TargetMode="External"/><Relationship Id="rId29" Type="http://schemas.openxmlformats.org/officeDocument/2006/relationships/hyperlink" Target="https://unsplash.com/@agebarros?utm_source=unsplash&amp;utm_medium=referral&amp;utm_content=creditCopyText" TargetMode="External"/><Relationship Id="rId1" Type="http://schemas.openxmlformats.org/officeDocument/2006/relationships/slideLayout" Target="../slideLayouts/slideLayout4.xml"/><Relationship Id="rId6" Type="http://schemas.openxmlformats.org/officeDocument/2006/relationships/hyperlink" Target="https://unsplash.com/s/photos/design?utm_source=unsplash&amp;utm_medium=referral&amp;utm_content=creditCopyText" TargetMode="External"/><Relationship Id="rId11" Type="http://schemas.openxmlformats.org/officeDocument/2006/relationships/hyperlink" Target="https://unsplash.com/@alvaroreyes?utm_source=unsplash&amp;utm_medium=referral&amp;utm_content=creditCopyText" TargetMode="External"/><Relationship Id="rId24" Type="http://schemas.openxmlformats.org/officeDocument/2006/relationships/hyperlink" Target="https://unsplash.com/s/photos/parking-lot?utm_source=unsplash&amp;utm_medium=referral&amp;utm_content=creditCopyText" TargetMode="External"/><Relationship Id="rId32" Type="http://schemas.openxmlformats.org/officeDocument/2006/relationships/hyperlink" Target="https://unsplash.com/@neonbrand?utm_source=unsplash&amp;utm_medium=referral&amp;utm_content=creditCopyText" TargetMode="External"/><Relationship Id="rId37" Type="http://schemas.openxmlformats.org/officeDocument/2006/relationships/hyperlink" Target="https://unsplash.com/s/photos/notebook?utm_source=unsplash&amp;utm_medium=referral&amp;utm_content=creditCopyText" TargetMode="External"/><Relationship Id="rId5" Type="http://schemas.openxmlformats.org/officeDocument/2006/relationships/hyperlink" Target="https://unsplash.com/@edhoradic?utm_source=unsplash&amp;utm_medium=referral&amp;utm_content=creditCopyText" TargetMode="External"/><Relationship Id="rId15" Type="http://schemas.openxmlformats.org/officeDocument/2006/relationships/hyperlink" Target="https://unsplash.com/@fabulu75?utm_source=unsplash&amp;utm_medium=referral&amp;utm_content=creditCopyText" TargetMode="External"/><Relationship Id="rId23" Type="http://schemas.openxmlformats.org/officeDocument/2006/relationships/hyperlink" Target="https://unsplash.com/@john_matychuk?utm_source=unsplash&amp;utm_medium=referral&amp;utm_content=creditCopyText" TargetMode="External"/><Relationship Id="rId28" Type="http://schemas.openxmlformats.org/officeDocument/2006/relationships/hyperlink" Target="https://unsplash.com/s/photos/bus-stop?utm_source=unsplash&amp;utm_medium=referral&amp;utm_content=creditCopyText" TargetMode="External"/><Relationship Id="rId36" Type="http://schemas.openxmlformats.org/officeDocument/2006/relationships/hyperlink" Target="https://unsplash.com/@westwardwayphotography?utm_source=unsplash&amp;utm_medium=referral&amp;utm_content=creditCopyText" TargetMode="External"/><Relationship Id="rId10" Type="http://schemas.openxmlformats.org/officeDocument/2006/relationships/hyperlink" Target="https://unsplash.com/s/photos/money?utm_source=unsplash&amp;utm_medium=referral&amp;utm_content=creditCopyText" TargetMode="External"/><Relationship Id="rId19" Type="http://schemas.openxmlformats.org/officeDocument/2006/relationships/hyperlink" Target="https://unsplash.com/@glopater?utm_source=unsplash&amp;utm_medium=referral&amp;utm_content=creditCopyText" TargetMode="External"/><Relationship Id="rId31" Type="http://schemas.openxmlformats.org/officeDocument/2006/relationships/hyperlink" Target="https://unsplash.com/@isaacmsmith?utm_source=unsplash&amp;utm_medium=referral&amp;utm_content=creditCopyText" TargetMode="External"/><Relationship Id="rId4" Type="http://schemas.openxmlformats.org/officeDocument/2006/relationships/hyperlink" Target="https://www.wikiwand.com/en/Conway's_law" TargetMode="External"/><Relationship Id="rId9" Type="http://schemas.openxmlformats.org/officeDocument/2006/relationships/hyperlink" Target="https://unsplash.com/@timbatec?utm_source=unsplash&amp;utm_medium=referral&amp;utm_content=creditCopyText" TargetMode="External"/><Relationship Id="rId14" Type="http://schemas.openxmlformats.org/officeDocument/2006/relationships/hyperlink" Target="https://unsplash.com/s/photos/list?utm_source=unsplash&amp;utm_medium=referral&amp;utm_content=creditCopyText" TargetMode="External"/><Relationship Id="rId22" Type="http://schemas.openxmlformats.org/officeDocument/2006/relationships/hyperlink" Target="https://unsplash.com/s/photos/train?utm_source=unsplash&amp;utm_medium=referral&amp;utm_content=creditCopyText" TargetMode="External"/><Relationship Id="rId27" Type="http://schemas.openxmlformats.org/officeDocument/2006/relationships/hyperlink" Target="https://unsplash.com/@dele_oke?utm_source=unsplash&amp;utm_medium=referral&amp;utm_content=creditCopyText" TargetMode="External"/><Relationship Id="rId30" Type="http://schemas.openxmlformats.org/officeDocument/2006/relationships/hyperlink" Target="https://unsplash.com/s/photos/time?utm_source=unsplash&amp;utm_medium=referral&amp;utm_content=creditCopyText" TargetMode="External"/><Relationship Id="rId35" Type="http://schemas.openxmlformats.org/officeDocument/2006/relationships/hyperlink" Target="https://unsplash.com/s/photos/working?utm_source=unsplash&amp;utm_medium=referral&amp;utm_content=creditCopyText" TargetMode="External"/><Relationship Id="rId8" Type="http://schemas.openxmlformats.org/officeDocument/2006/relationships/hyperlink" Target="https://unsplash.com/s/photos/system?utm_source=unsplash&amp;utm_medium=referral&amp;utm_content=creditCopyText" TargetMode="External"/><Relationship Id="rId3" Type="http://schemas.openxmlformats.org/officeDocument/2006/relationships/hyperlink" Target="https://en.wikipedia.org/wiki/Melvin_Conwa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920338" y="1636699"/>
            <a:ext cx="10224654" cy="2831332"/>
          </a:xfrm>
        </p:spPr>
        <p:txBody>
          <a:bodyPr/>
          <a:lstStyle/>
          <a:p>
            <a:pPr algn="ctr"/>
            <a:r>
              <a:rPr lang="en-CA" sz="11500" dirty="0" smtClean="0"/>
              <a:t>How Do Committees Invent?</a:t>
            </a:r>
            <a:endParaRPr lang="en-CA" sz="11500" dirty="0"/>
          </a:p>
        </p:txBody>
      </p:sp>
      <p:sp>
        <p:nvSpPr>
          <p:cNvPr id="3" name="Alt Başlık 2"/>
          <p:cNvSpPr>
            <a:spLocks noGrp="1"/>
          </p:cNvSpPr>
          <p:nvPr>
            <p:ph type="subTitle" idx="1"/>
          </p:nvPr>
        </p:nvSpPr>
        <p:spPr>
          <a:xfrm>
            <a:off x="1069848" y="4468031"/>
            <a:ext cx="8353222" cy="1350877"/>
          </a:xfrm>
        </p:spPr>
        <p:txBody>
          <a:bodyPr>
            <a:normAutofit/>
          </a:bodyPr>
          <a:lstStyle/>
          <a:p>
            <a:r>
              <a:rPr lang="en-CA" sz="2800" dirty="0" smtClean="0">
                <a:latin typeface="+mj-lt"/>
              </a:rPr>
              <a:t>By Melvin E. Conway, </a:t>
            </a:r>
            <a:r>
              <a:rPr lang="tr-TR" sz="2800" dirty="0" err="1" smtClean="0">
                <a:latin typeface="+mj-lt"/>
              </a:rPr>
              <a:t>Datamation</a:t>
            </a:r>
            <a:r>
              <a:rPr lang="tr-TR" sz="2800" dirty="0" smtClean="0">
                <a:latin typeface="+mj-lt"/>
              </a:rPr>
              <a:t>, </a:t>
            </a:r>
            <a:r>
              <a:rPr lang="en-CA" sz="2800" dirty="0" smtClean="0">
                <a:latin typeface="+mj-lt"/>
              </a:rPr>
              <a:t>April 1968</a:t>
            </a:r>
          </a:p>
          <a:p>
            <a:r>
              <a:rPr lang="en-CA" sz="2800" dirty="0" smtClean="0">
                <a:latin typeface="+mj-lt"/>
              </a:rPr>
              <a:t>Presenter: Baran Kaya</a:t>
            </a:r>
            <a:endParaRPr lang="en-CA" sz="2800" dirty="0">
              <a:latin typeface="+mj-lt"/>
            </a:endParaRPr>
          </a:p>
        </p:txBody>
      </p:sp>
    </p:spTree>
    <p:extLst>
      <p:ext uri="{BB962C8B-B14F-4D97-AF65-F5344CB8AC3E}">
        <p14:creationId xmlns:p14="http://schemas.microsoft.com/office/powerpoint/2010/main" val="869381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yellow and black train on railwa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828944"/>
            <a:ext cx="5142709" cy="30290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ed, gray, and yellow b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4958951" cy="3312579"/>
          </a:xfrm>
          <a:prstGeom prst="rect">
            <a:avLst/>
          </a:prstGeom>
          <a:noFill/>
          <a:extLst>
            <a:ext uri="{909E8E84-426E-40DD-AFC4-6F175D3DCCD1}">
              <a14:hiddenFill xmlns:a14="http://schemas.microsoft.com/office/drawing/2010/main">
                <a:solidFill>
                  <a:srgbClr val="FFFFFF"/>
                </a:solidFill>
              </a14:hiddenFill>
            </a:ext>
          </a:extLst>
        </p:spPr>
      </p:pic>
      <p:sp>
        <p:nvSpPr>
          <p:cNvPr id="2" name="Unvan 1"/>
          <p:cNvSpPr>
            <a:spLocks noGrp="1"/>
          </p:cNvSpPr>
          <p:nvPr>
            <p:ph type="title"/>
          </p:nvPr>
        </p:nvSpPr>
        <p:spPr>
          <a:xfrm>
            <a:off x="0" y="3294610"/>
            <a:ext cx="12192000" cy="550931"/>
          </a:xfrm>
        </p:spPr>
        <p:txBody>
          <a:bodyPr>
            <a:noAutofit/>
          </a:bodyPr>
          <a:lstStyle/>
          <a:p>
            <a:pPr algn="ctr"/>
            <a:r>
              <a:rPr lang="en-CA" sz="3600" dirty="0" smtClean="0"/>
              <a:t>Buses, Airplanes, Trains, Taxis, Terminals</a:t>
            </a:r>
            <a:r>
              <a:rPr lang="tr-TR" sz="3600" dirty="0" smtClean="0"/>
              <a:t>, </a:t>
            </a:r>
            <a:r>
              <a:rPr lang="en-CA" sz="3600" dirty="0" smtClean="0"/>
              <a:t>Stops, Parking lots, …</a:t>
            </a:r>
            <a:endParaRPr lang="en-CA" sz="3600" dirty="0"/>
          </a:p>
        </p:txBody>
      </p:sp>
      <p:pic>
        <p:nvPicPr>
          <p:cNvPr id="7172" name="Picture 4" descr="blue and red airplane on s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1849" y="-13248"/>
            <a:ext cx="4986248" cy="332582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ellow Ford Crown Victoria tax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1795" y="3828945"/>
            <a:ext cx="5380205" cy="302905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erial view of cars parked on parking l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0566" y="3833385"/>
            <a:ext cx="4534655" cy="302461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gray food st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1828" y="-1"/>
            <a:ext cx="5192129" cy="3312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85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17429" y="625309"/>
            <a:ext cx="4500862" cy="1609344"/>
          </a:xfrm>
        </p:spPr>
        <p:txBody>
          <a:bodyPr/>
          <a:lstStyle/>
          <a:p>
            <a:r>
              <a:rPr lang="tr-TR" dirty="0" smtClean="0"/>
              <a:t>Train</a:t>
            </a:r>
            <a:r>
              <a:rPr lang="en-CA" dirty="0" smtClean="0"/>
              <a:t> Subsystems</a:t>
            </a:r>
            <a:endParaRPr lang="en-CA" dirty="0"/>
          </a:p>
        </p:txBody>
      </p:sp>
      <p:sp>
        <p:nvSpPr>
          <p:cNvPr id="3" name="İçerik Yer Tutucusu 2"/>
          <p:cNvSpPr>
            <a:spLocks noGrp="1"/>
          </p:cNvSpPr>
          <p:nvPr>
            <p:ph idx="1"/>
          </p:nvPr>
        </p:nvSpPr>
        <p:spPr>
          <a:xfrm>
            <a:off x="6395269" y="437857"/>
            <a:ext cx="4500861" cy="2354580"/>
          </a:xfrm>
        </p:spPr>
        <p:txBody>
          <a:bodyPr/>
          <a:lstStyle/>
          <a:p>
            <a:r>
              <a:rPr lang="en-CA" dirty="0" smtClean="0"/>
              <a:t>Structure</a:t>
            </a:r>
          </a:p>
          <a:p>
            <a:r>
              <a:rPr lang="en-CA" dirty="0" smtClean="0"/>
              <a:t>Engine</a:t>
            </a:r>
          </a:p>
          <a:p>
            <a:r>
              <a:rPr lang="en-CA" dirty="0" smtClean="0"/>
              <a:t>Power distribution</a:t>
            </a:r>
          </a:p>
          <a:p>
            <a:r>
              <a:rPr lang="en-CA" dirty="0" smtClean="0"/>
              <a:t>Communication</a:t>
            </a:r>
          </a:p>
          <a:p>
            <a:r>
              <a:rPr lang="en-CA" dirty="0" smtClean="0"/>
              <a:t>Seating plan</a:t>
            </a:r>
            <a:endParaRPr lang="en-CA" dirty="0"/>
          </a:p>
        </p:txBody>
      </p:sp>
      <p:pic>
        <p:nvPicPr>
          <p:cNvPr id="1026" name="Picture 2" descr="locoblo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599" y="2845556"/>
            <a:ext cx="9185278" cy="401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552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The Designed System</a:t>
            </a:r>
            <a:endParaRPr lang="en-CA" dirty="0"/>
          </a:p>
        </p:txBody>
      </p:sp>
      <p:sp>
        <p:nvSpPr>
          <p:cNvPr id="3" name="İçerik Yer Tutucusu 2"/>
          <p:cNvSpPr>
            <a:spLocks noGrp="1"/>
          </p:cNvSpPr>
          <p:nvPr>
            <p:ph idx="1"/>
          </p:nvPr>
        </p:nvSpPr>
        <p:spPr>
          <a:xfrm>
            <a:off x="717452" y="2121408"/>
            <a:ext cx="6414869" cy="4050792"/>
          </a:xfrm>
        </p:spPr>
        <p:txBody>
          <a:bodyPr>
            <a:normAutofit lnSpcReduction="10000"/>
          </a:bodyPr>
          <a:lstStyle/>
          <a:p>
            <a:r>
              <a:rPr lang="en-CA" dirty="0" smtClean="0"/>
              <a:t>Theories are </a:t>
            </a:r>
            <a:r>
              <a:rPr lang="en-CA" dirty="0"/>
              <a:t>a</a:t>
            </a:r>
            <a:r>
              <a:rPr lang="en-CA" dirty="0" smtClean="0"/>
              <a:t> system in the same sense</a:t>
            </a:r>
          </a:p>
          <a:p>
            <a:r>
              <a:rPr lang="en-CA" dirty="0" smtClean="0"/>
              <a:t>Relate to observed events</a:t>
            </a:r>
          </a:p>
          <a:p>
            <a:r>
              <a:rPr lang="en-CA" dirty="0" smtClean="0"/>
              <a:t>Sub theories</a:t>
            </a:r>
          </a:p>
          <a:p>
            <a:r>
              <a:rPr lang="en-CA" dirty="0" smtClean="0"/>
              <a:t>Investigation of an airplane crash</a:t>
            </a:r>
          </a:p>
          <a:p>
            <a:pPr lvl="1">
              <a:buFont typeface="Courier New" panose="02070309020205020404" pitchFamily="49" charset="0"/>
              <a:buChar char="o"/>
            </a:pPr>
            <a:r>
              <a:rPr lang="en-CA" dirty="0" smtClean="0"/>
              <a:t>Path</a:t>
            </a:r>
          </a:p>
          <a:p>
            <a:pPr lvl="1">
              <a:buFont typeface="Courier New" panose="02070309020205020404" pitchFamily="49" charset="0"/>
              <a:buChar char="o"/>
            </a:pPr>
            <a:r>
              <a:rPr lang="en-CA" dirty="0" smtClean="0"/>
              <a:t>Radio communication</a:t>
            </a:r>
          </a:p>
          <a:p>
            <a:pPr lvl="1">
              <a:buFont typeface="Courier New" panose="02070309020205020404" pitchFamily="49" charset="0"/>
              <a:buChar char="o"/>
            </a:pPr>
            <a:r>
              <a:rPr lang="en-CA" dirty="0" smtClean="0"/>
              <a:t>Damage type</a:t>
            </a:r>
          </a:p>
          <a:p>
            <a:pPr lvl="1">
              <a:buFont typeface="Courier New" panose="02070309020205020404" pitchFamily="49" charset="0"/>
              <a:buChar char="o"/>
            </a:pPr>
            <a:r>
              <a:rPr lang="en-CA" dirty="0" smtClean="0"/>
              <a:t>Nearby objects</a:t>
            </a:r>
          </a:p>
          <a:p>
            <a:r>
              <a:rPr lang="en-CA" dirty="0" smtClean="0"/>
              <a:t>Figure 1: Tinker-toy structure</a:t>
            </a:r>
          </a:p>
          <a:p>
            <a:r>
              <a:rPr lang="en-CA" dirty="0" smtClean="0"/>
              <a:t>Nodes (circles) </a:t>
            </a:r>
            <a:r>
              <a:rPr lang="en-CA" dirty="0" smtClean="0"/>
              <a:t>and </a:t>
            </a:r>
            <a:r>
              <a:rPr lang="en-CA" dirty="0" smtClean="0"/>
              <a:t>branches (lines)</a:t>
            </a:r>
            <a:endParaRPr lang="en-CA" dirty="0" smtClean="0"/>
          </a:p>
          <a:p>
            <a:r>
              <a:rPr lang="en-CA" dirty="0" smtClean="0"/>
              <a:t>Interface: inter subsystem communication path</a:t>
            </a:r>
          </a:p>
        </p:txBody>
      </p:sp>
      <p:pic>
        <p:nvPicPr>
          <p:cNvPr id="4" name="Resim 3"/>
          <p:cNvPicPr>
            <a:picLocks noChangeAspect="1"/>
          </p:cNvPicPr>
          <p:nvPr/>
        </p:nvPicPr>
        <p:blipFill>
          <a:blip r:embed="rId3"/>
          <a:stretch>
            <a:fillRect/>
          </a:stretch>
        </p:blipFill>
        <p:spPr>
          <a:xfrm>
            <a:off x="7132320" y="0"/>
            <a:ext cx="5059680" cy="6858000"/>
          </a:xfrm>
          <a:prstGeom prst="rect">
            <a:avLst/>
          </a:prstGeom>
        </p:spPr>
      </p:pic>
      <p:pic>
        <p:nvPicPr>
          <p:cNvPr id="1026" name="Picture 2" descr="tinker toy ile ilgili görsel sonuc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2824" y="549106"/>
            <a:ext cx="2250000" cy="1328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65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Relating the Organization and the Design</a:t>
            </a:r>
            <a:endParaRPr lang="en-CA" dirty="0"/>
          </a:p>
        </p:txBody>
      </p:sp>
      <p:sp>
        <p:nvSpPr>
          <p:cNvPr id="3" name="İçerik Yer Tutucusu 2"/>
          <p:cNvSpPr>
            <a:spLocks noGrp="1"/>
          </p:cNvSpPr>
          <p:nvPr>
            <p:ph idx="1"/>
          </p:nvPr>
        </p:nvSpPr>
        <p:spPr/>
        <p:txBody>
          <a:bodyPr>
            <a:normAutofit/>
          </a:bodyPr>
          <a:lstStyle/>
          <a:p>
            <a:pPr fontAlgn="ctr"/>
            <a:r>
              <a:rPr lang="tr-TR" dirty="0" smtClean="0"/>
              <a:t>T</a:t>
            </a:r>
            <a:r>
              <a:rPr lang="en-CA" dirty="0" smtClean="0"/>
              <a:t>he design organization </a:t>
            </a:r>
            <a:r>
              <a:rPr lang="tr-TR" dirty="0" smtClean="0"/>
              <a:t>- t</a:t>
            </a:r>
            <a:r>
              <a:rPr lang="en-CA" dirty="0" smtClean="0"/>
              <a:t>he system designed</a:t>
            </a:r>
            <a:endParaRPr lang="tr-TR" dirty="0" smtClean="0"/>
          </a:p>
          <a:p>
            <a:pPr fontAlgn="ctr"/>
            <a:endParaRPr lang="en-CA" dirty="0" smtClean="0"/>
          </a:p>
          <a:p>
            <a:pPr fontAlgn="ctr"/>
            <a:r>
              <a:rPr lang="en-CA" dirty="0" smtClean="0"/>
              <a:t>System design </a:t>
            </a:r>
            <a:r>
              <a:rPr lang="tr-TR" dirty="0" smtClean="0">
                <a:sym typeface="Wingdings" panose="05000000000000000000" pitchFamily="2" charset="2"/>
              </a:rPr>
              <a:t> </a:t>
            </a:r>
            <a:r>
              <a:rPr lang="tr-TR" dirty="0" smtClean="0"/>
              <a:t>O</a:t>
            </a:r>
            <a:r>
              <a:rPr lang="en-CA" dirty="0" err="1" smtClean="0"/>
              <a:t>rganization</a:t>
            </a:r>
            <a:r>
              <a:rPr lang="en-CA" dirty="0" smtClean="0"/>
              <a:t> </a:t>
            </a:r>
            <a:r>
              <a:rPr lang="en-CA" dirty="0"/>
              <a:t>structure </a:t>
            </a:r>
            <a:endParaRPr lang="tr-TR" dirty="0" smtClean="0"/>
          </a:p>
          <a:p>
            <a:pPr lvl="1" fontAlgn="ctr">
              <a:buFont typeface="Courier New" panose="02070309020205020404" pitchFamily="49" charset="0"/>
              <a:buChar char="o"/>
            </a:pPr>
            <a:r>
              <a:rPr lang="en-CA" dirty="0" smtClean="0"/>
              <a:t>"</a:t>
            </a:r>
            <a:r>
              <a:rPr lang="en-CA" dirty="0"/>
              <a:t>system" to "</a:t>
            </a:r>
            <a:r>
              <a:rPr lang="en-CA" dirty="0" smtClean="0"/>
              <a:t>committee</a:t>
            </a:r>
            <a:r>
              <a:rPr lang="en-CA" dirty="0"/>
              <a:t>"</a:t>
            </a:r>
          </a:p>
          <a:p>
            <a:pPr lvl="1" fontAlgn="ctr">
              <a:buFont typeface="Courier New" panose="02070309020205020404" pitchFamily="49" charset="0"/>
              <a:buChar char="o"/>
            </a:pPr>
            <a:r>
              <a:rPr lang="en-CA" dirty="0" smtClean="0"/>
              <a:t>"</a:t>
            </a:r>
            <a:r>
              <a:rPr lang="en-CA" dirty="0"/>
              <a:t>subsystem" to "</a:t>
            </a:r>
            <a:r>
              <a:rPr lang="en-CA" dirty="0" smtClean="0"/>
              <a:t>subcommittee</a:t>
            </a:r>
            <a:r>
              <a:rPr lang="en-CA" dirty="0"/>
              <a:t>"</a:t>
            </a:r>
          </a:p>
          <a:p>
            <a:pPr lvl="1" fontAlgn="ctr">
              <a:buFont typeface="Courier New" panose="02070309020205020404" pitchFamily="49" charset="0"/>
              <a:buChar char="o"/>
            </a:pPr>
            <a:r>
              <a:rPr lang="en-CA" dirty="0" smtClean="0"/>
              <a:t>"interface</a:t>
            </a:r>
            <a:r>
              <a:rPr lang="en-CA" dirty="0"/>
              <a:t>" to "</a:t>
            </a:r>
            <a:r>
              <a:rPr lang="en-CA" dirty="0" smtClean="0"/>
              <a:t>coordinator"</a:t>
            </a:r>
            <a:endParaRPr lang="tr-TR" dirty="0" smtClean="0"/>
          </a:p>
          <a:p>
            <a:pPr lvl="1" fontAlgn="ctr">
              <a:buFont typeface="Courier New" panose="02070309020205020404" pitchFamily="49" charset="0"/>
              <a:buChar char="o"/>
            </a:pPr>
            <a:endParaRPr lang="en-CA" dirty="0"/>
          </a:p>
          <a:p>
            <a:pPr fontAlgn="ctr"/>
            <a:r>
              <a:rPr lang="en-CA" dirty="0" smtClean="0"/>
              <a:t>Both have several</a:t>
            </a:r>
            <a:r>
              <a:rPr lang="tr-TR" dirty="0" smtClean="0"/>
              <a:t> </a:t>
            </a:r>
            <a:r>
              <a:rPr lang="en-CA" dirty="0" smtClean="0"/>
              <a:t>levels.</a:t>
            </a:r>
            <a:endParaRPr lang="tr-TR" dirty="0" smtClean="0"/>
          </a:p>
          <a:p>
            <a:pPr fontAlgn="ctr"/>
            <a:endParaRPr lang="en-CA" dirty="0"/>
          </a:p>
          <a:p>
            <a:pPr fontAlgn="ctr"/>
            <a:r>
              <a:rPr lang="tr-TR" dirty="0" smtClean="0"/>
              <a:t>E</a:t>
            </a:r>
            <a:r>
              <a:rPr lang="en-CA" dirty="0" err="1" smtClean="0"/>
              <a:t>xample</a:t>
            </a:r>
            <a:r>
              <a:rPr lang="tr-TR" dirty="0" smtClean="0"/>
              <a:t>:</a:t>
            </a:r>
            <a:r>
              <a:rPr lang="en-CA" dirty="0" smtClean="0"/>
              <a:t> </a:t>
            </a:r>
            <a:r>
              <a:rPr lang="en-CA" dirty="0"/>
              <a:t>Government. </a:t>
            </a:r>
            <a:r>
              <a:rPr lang="tr-TR" dirty="0" smtClean="0"/>
              <a:t> (</a:t>
            </a:r>
            <a:r>
              <a:rPr lang="en-CA" dirty="0" smtClean="0"/>
              <a:t>laws, policies – Constitution</a:t>
            </a:r>
            <a:r>
              <a:rPr lang="tr-TR" dirty="0" smtClean="0"/>
              <a:t>)</a:t>
            </a:r>
            <a:endParaRPr lang="en-CA" dirty="0"/>
          </a:p>
        </p:txBody>
      </p:sp>
      <p:pic>
        <p:nvPicPr>
          <p:cNvPr id="4" name="Resim 3"/>
          <p:cNvPicPr>
            <a:picLocks noChangeAspect="1"/>
          </p:cNvPicPr>
          <p:nvPr/>
        </p:nvPicPr>
        <p:blipFill>
          <a:blip r:embed="rId3"/>
          <a:stretch>
            <a:fillRect/>
          </a:stretch>
        </p:blipFill>
        <p:spPr>
          <a:xfrm>
            <a:off x="7061980" y="3045655"/>
            <a:ext cx="4199996" cy="2031371"/>
          </a:xfrm>
          <a:prstGeom prst="rect">
            <a:avLst/>
          </a:prstGeom>
        </p:spPr>
      </p:pic>
    </p:spTree>
    <p:extLst>
      <p:ext uri="{BB962C8B-B14F-4D97-AF65-F5344CB8AC3E}">
        <p14:creationId xmlns:p14="http://schemas.microsoft.com/office/powerpoint/2010/main" val="67671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Relating the two</a:t>
            </a:r>
            <a:endParaRPr lang="en-CA" dirty="0"/>
          </a:p>
        </p:txBody>
      </p:sp>
      <p:sp>
        <p:nvSpPr>
          <p:cNvPr id="3" name="İçerik Yer Tutucusu 2"/>
          <p:cNvSpPr>
            <a:spLocks noGrp="1"/>
          </p:cNvSpPr>
          <p:nvPr>
            <p:ph idx="1"/>
          </p:nvPr>
        </p:nvSpPr>
        <p:spPr/>
        <p:txBody>
          <a:bodyPr/>
          <a:lstStyle/>
          <a:p>
            <a:pPr fontAlgn="ctr"/>
            <a:r>
              <a:rPr lang="en-CA" dirty="0"/>
              <a:t>Is there an unpredictable relation between the organization communication path and the system that they designed</a:t>
            </a:r>
            <a:r>
              <a:rPr lang="en-CA" dirty="0" smtClean="0"/>
              <a:t>?</a:t>
            </a:r>
            <a:endParaRPr lang="en-CA" dirty="0"/>
          </a:p>
          <a:p>
            <a:pPr fontAlgn="ctr"/>
            <a:r>
              <a:rPr lang="en-CA" dirty="0" smtClean="0"/>
              <a:t>Yes. </a:t>
            </a:r>
            <a:endParaRPr lang="tr-TR" dirty="0" smtClean="0"/>
          </a:p>
          <a:p>
            <a:pPr fontAlgn="ctr"/>
            <a:r>
              <a:rPr lang="en-CA" dirty="0" smtClean="0"/>
              <a:t>In </a:t>
            </a:r>
            <a:r>
              <a:rPr lang="en-CA" dirty="0"/>
              <a:t>fact, sometimes their linear graph is exactly the same</a:t>
            </a:r>
            <a:r>
              <a:rPr lang="en-CA" dirty="0" smtClean="0"/>
              <a:t>.</a:t>
            </a:r>
            <a:endParaRPr lang="tr-TR" dirty="0" smtClean="0"/>
          </a:p>
          <a:p>
            <a:pPr fontAlgn="ctr"/>
            <a:endParaRPr lang="tr-TR" dirty="0" smtClean="0"/>
          </a:p>
          <a:p>
            <a:pPr fontAlgn="ctr"/>
            <a:r>
              <a:rPr lang="en-CA" dirty="0"/>
              <a:t>Proof in the paper:</a:t>
            </a:r>
          </a:p>
          <a:p>
            <a:pPr fontAlgn="ctr"/>
            <a:r>
              <a:rPr lang="en-CA" dirty="0" smtClean="0"/>
              <a:t>Choose </a:t>
            </a:r>
            <a:r>
              <a:rPr lang="en-CA" dirty="0"/>
              <a:t>a random organization </a:t>
            </a:r>
            <a:r>
              <a:rPr lang="en-CA" dirty="0" smtClean="0"/>
              <a:t>and their </a:t>
            </a:r>
            <a:r>
              <a:rPr lang="en-CA" dirty="0"/>
              <a:t>system designs. </a:t>
            </a:r>
            <a:endParaRPr lang="en-CA" dirty="0" smtClean="0"/>
          </a:p>
          <a:p>
            <a:pPr fontAlgn="ctr"/>
            <a:r>
              <a:rPr lang="en-CA" dirty="0" smtClean="0"/>
              <a:t>Choose </a:t>
            </a:r>
            <a:r>
              <a:rPr lang="en-CA" dirty="0"/>
              <a:t>a random level </a:t>
            </a:r>
            <a:r>
              <a:rPr lang="en-CA" dirty="0" smtClean="0"/>
              <a:t>and </a:t>
            </a:r>
            <a:r>
              <a:rPr lang="en-CA" dirty="0"/>
              <a:t>its </a:t>
            </a:r>
            <a:r>
              <a:rPr lang="en-CA" dirty="0" smtClean="0"/>
              <a:t>equal </a:t>
            </a:r>
            <a:r>
              <a:rPr lang="en-CA" dirty="0"/>
              <a:t>level </a:t>
            </a:r>
            <a:endParaRPr lang="en-CA" dirty="0" smtClean="0"/>
          </a:p>
          <a:p>
            <a:pPr fontAlgn="ctr"/>
            <a:r>
              <a:rPr lang="en-CA" dirty="0" smtClean="0"/>
              <a:t>Draw </a:t>
            </a:r>
            <a:r>
              <a:rPr lang="en-CA" dirty="0"/>
              <a:t>the </a:t>
            </a:r>
            <a:r>
              <a:rPr lang="en-CA" dirty="0" smtClean="0"/>
              <a:t>graphs</a:t>
            </a:r>
            <a:endParaRPr lang="en-CA" dirty="0"/>
          </a:p>
        </p:txBody>
      </p:sp>
    </p:spTree>
    <p:extLst>
      <p:ext uri="{BB962C8B-B14F-4D97-AF65-F5344CB8AC3E}">
        <p14:creationId xmlns:p14="http://schemas.microsoft.com/office/powerpoint/2010/main" val="182847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Proof</a:t>
            </a:r>
            <a:endParaRPr lang="en-CA" dirty="0"/>
          </a:p>
        </p:txBody>
      </p:sp>
      <p:sp>
        <p:nvSpPr>
          <p:cNvPr id="3" name="İçerik Yer Tutucusu 2"/>
          <p:cNvSpPr>
            <a:spLocks noGrp="1"/>
          </p:cNvSpPr>
          <p:nvPr>
            <p:ph idx="1"/>
          </p:nvPr>
        </p:nvSpPr>
        <p:spPr/>
        <p:txBody>
          <a:bodyPr>
            <a:normAutofit/>
          </a:bodyPr>
          <a:lstStyle/>
          <a:p>
            <a:pPr fontAlgn="ctr"/>
            <a:r>
              <a:rPr lang="en-CA" dirty="0" smtClean="0"/>
              <a:t>Node </a:t>
            </a:r>
            <a:r>
              <a:rPr lang="en-CA" dirty="0"/>
              <a:t>x in the system </a:t>
            </a:r>
            <a:r>
              <a:rPr lang="en-CA" dirty="0" smtClean="0">
                <a:sym typeface="Wingdings" panose="05000000000000000000" pitchFamily="2" charset="2"/>
              </a:rPr>
              <a:t> D</a:t>
            </a:r>
            <a:r>
              <a:rPr lang="en-CA" dirty="0" smtClean="0"/>
              <a:t>esign </a:t>
            </a:r>
            <a:r>
              <a:rPr lang="en-CA" dirty="0"/>
              <a:t>group </a:t>
            </a:r>
            <a:r>
              <a:rPr lang="en-CA" dirty="0" smtClean="0"/>
              <a:t>X which designed x</a:t>
            </a:r>
            <a:endParaRPr lang="en-CA" dirty="0" smtClean="0"/>
          </a:p>
          <a:p>
            <a:pPr fontAlgn="ctr"/>
            <a:r>
              <a:rPr lang="en-CA" dirty="0" smtClean="0"/>
              <a:t>Generalization </a:t>
            </a:r>
          </a:p>
          <a:p>
            <a:pPr lvl="1" fontAlgn="ctr">
              <a:buFont typeface="Courier New" panose="02070309020205020404" pitchFamily="49" charset="0"/>
              <a:buChar char="o"/>
            </a:pPr>
            <a:r>
              <a:rPr lang="en-CA" dirty="0" smtClean="0"/>
              <a:t>For </a:t>
            </a:r>
            <a:r>
              <a:rPr lang="en-CA" dirty="0"/>
              <a:t>every node of the system </a:t>
            </a:r>
            <a:endParaRPr lang="en-CA" dirty="0" smtClean="0"/>
          </a:p>
          <a:p>
            <a:pPr lvl="1" fontAlgn="ctr">
              <a:buFont typeface="Courier New" panose="02070309020205020404" pitchFamily="49" charset="0"/>
              <a:buChar char="o"/>
            </a:pPr>
            <a:r>
              <a:rPr lang="en-CA" dirty="0" smtClean="0">
                <a:sym typeface="Wingdings" panose="05000000000000000000" pitchFamily="2" charset="2"/>
              </a:rPr>
              <a:t>C</a:t>
            </a:r>
            <a:r>
              <a:rPr lang="en-CA" dirty="0" smtClean="0"/>
              <a:t>orresponding </a:t>
            </a:r>
            <a:r>
              <a:rPr lang="en-CA" dirty="0"/>
              <a:t>node of the design </a:t>
            </a:r>
            <a:r>
              <a:rPr lang="en-CA" dirty="0" smtClean="0"/>
              <a:t>organization</a:t>
            </a:r>
          </a:p>
          <a:p>
            <a:pPr fontAlgn="ctr"/>
            <a:r>
              <a:rPr lang="en-CA" dirty="0" smtClean="0"/>
              <a:t>One-to-one or not</a:t>
            </a:r>
          </a:p>
          <a:p>
            <a:pPr fontAlgn="ctr"/>
            <a:r>
              <a:rPr lang="en-CA" dirty="0" smtClean="0"/>
              <a:t>Two </a:t>
            </a:r>
            <a:r>
              <a:rPr lang="en-CA" dirty="0"/>
              <a:t>subsystems </a:t>
            </a:r>
            <a:r>
              <a:rPr lang="en-CA" dirty="0" smtClean="0">
                <a:sym typeface="Wingdings" panose="05000000000000000000" pitchFamily="2" charset="2"/>
              </a:rPr>
              <a:t> S</a:t>
            </a:r>
            <a:r>
              <a:rPr lang="en-CA" dirty="0" smtClean="0"/>
              <a:t>ingle </a:t>
            </a:r>
            <a:r>
              <a:rPr lang="en-CA" dirty="0"/>
              <a:t>design </a:t>
            </a:r>
            <a:r>
              <a:rPr lang="en-CA" dirty="0" smtClean="0"/>
              <a:t>group</a:t>
            </a:r>
            <a:endParaRPr lang="tr-TR" dirty="0" smtClean="0"/>
          </a:p>
          <a:p>
            <a:pPr fontAlgn="ctr"/>
            <a:endParaRPr lang="tr-TR" dirty="0"/>
          </a:p>
          <a:p>
            <a:pPr fontAlgn="ctr"/>
            <a:r>
              <a:rPr lang="en-CA" dirty="0" smtClean="0"/>
              <a:t>Branches </a:t>
            </a:r>
            <a:r>
              <a:rPr lang="en-CA" dirty="0" smtClean="0">
                <a:sym typeface="Wingdings" panose="05000000000000000000" pitchFamily="2" charset="2"/>
              </a:rPr>
              <a:t> T</a:t>
            </a:r>
            <a:r>
              <a:rPr lang="en-CA" dirty="0" smtClean="0"/>
              <a:t>wo nodes: </a:t>
            </a:r>
            <a:r>
              <a:rPr lang="en-CA" dirty="0"/>
              <a:t>x and </a:t>
            </a:r>
            <a:r>
              <a:rPr lang="en-CA" dirty="0" smtClean="0"/>
              <a:t>y</a:t>
            </a:r>
          </a:p>
          <a:p>
            <a:pPr fontAlgn="ctr"/>
            <a:r>
              <a:rPr lang="en-CA" dirty="0" smtClean="0"/>
              <a:t>x and y c</a:t>
            </a:r>
            <a:r>
              <a:rPr lang="en-CA" dirty="0" smtClean="0"/>
              <a:t>onnected in </a:t>
            </a:r>
            <a:r>
              <a:rPr lang="en-CA" dirty="0" smtClean="0"/>
              <a:t>the system design </a:t>
            </a:r>
            <a:r>
              <a:rPr lang="en-CA" dirty="0" smtClean="0">
                <a:sym typeface="Wingdings" panose="05000000000000000000" pitchFamily="2" charset="2"/>
              </a:rPr>
              <a:t> </a:t>
            </a:r>
            <a:r>
              <a:rPr lang="en-CA" dirty="0" smtClean="0"/>
              <a:t>X </a:t>
            </a:r>
            <a:r>
              <a:rPr lang="en-CA" dirty="0"/>
              <a:t>and Y have </a:t>
            </a:r>
            <a:r>
              <a:rPr lang="en-CA" dirty="0" smtClean="0"/>
              <a:t>communications</a:t>
            </a:r>
          </a:p>
          <a:p>
            <a:pPr fontAlgn="ctr"/>
            <a:r>
              <a:rPr lang="en-CA" dirty="0" smtClean="0"/>
              <a:t>X </a:t>
            </a:r>
            <a:r>
              <a:rPr lang="en-CA" dirty="0"/>
              <a:t>and Y </a:t>
            </a:r>
            <a:r>
              <a:rPr lang="en-CA" dirty="0" smtClean="0"/>
              <a:t>agree </a:t>
            </a:r>
            <a:r>
              <a:rPr lang="en-CA" dirty="0"/>
              <a:t>on interface </a:t>
            </a:r>
            <a:r>
              <a:rPr lang="en-CA" dirty="0" smtClean="0"/>
              <a:t>requirements</a:t>
            </a:r>
            <a:endParaRPr lang="en-CA" dirty="0"/>
          </a:p>
          <a:p>
            <a:endParaRPr lang="en-CA" dirty="0"/>
          </a:p>
        </p:txBody>
      </p:sp>
    </p:spTree>
    <p:extLst>
      <p:ext uri="{BB962C8B-B14F-4D97-AF65-F5344CB8AC3E}">
        <p14:creationId xmlns:p14="http://schemas.microsoft.com/office/powerpoint/2010/main" val="163355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Proof</a:t>
            </a:r>
            <a:endParaRPr lang="en-CA" dirty="0"/>
          </a:p>
        </p:txBody>
      </p:sp>
      <p:sp>
        <p:nvSpPr>
          <p:cNvPr id="3" name="İçerik Yer Tutucusu 2"/>
          <p:cNvSpPr>
            <a:spLocks noGrp="1"/>
          </p:cNvSpPr>
          <p:nvPr>
            <p:ph idx="1"/>
          </p:nvPr>
        </p:nvSpPr>
        <p:spPr/>
        <p:txBody>
          <a:bodyPr/>
          <a:lstStyle/>
          <a:p>
            <a:endParaRPr lang="en-CA"/>
          </a:p>
        </p:txBody>
      </p:sp>
      <p:pic>
        <p:nvPicPr>
          <p:cNvPr id="4" name="Resim 3"/>
          <p:cNvPicPr>
            <a:picLocks noChangeAspect="1"/>
          </p:cNvPicPr>
          <p:nvPr/>
        </p:nvPicPr>
        <p:blipFill>
          <a:blip r:embed="rId3"/>
          <a:stretch>
            <a:fillRect/>
          </a:stretch>
        </p:blipFill>
        <p:spPr>
          <a:xfrm>
            <a:off x="3496238" y="0"/>
            <a:ext cx="5205619" cy="6858000"/>
          </a:xfrm>
          <a:prstGeom prst="rect">
            <a:avLst/>
          </a:prstGeom>
        </p:spPr>
      </p:pic>
    </p:spTree>
    <p:extLst>
      <p:ext uri="{BB962C8B-B14F-4D97-AF65-F5344CB8AC3E}">
        <p14:creationId xmlns:p14="http://schemas.microsoft.com/office/powerpoint/2010/main" val="1463832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rotWithShape="1">
          <a:blip r:embed="rId3"/>
          <a:srcRect l="3888" r="5020"/>
          <a:stretch/>
        </p:blipFill>
        <p:spPr>
          <a:xfrm>
            <a:off x="5627781" y="2410447"/>
            <a:ext cx="5409027" cy="2596478"/>
          </a:xfrm>
          <a:prstGeom prst="rect">
            <a:avLst/>
          </a:prstGeom>
        </p:spPr>
      </p:pic>
      <p:sp>
        <p:nvSpPr>
          <p:cNvPr id="2" name="Unvan 1"/>
          <p:cNvSpPr>
            <a:spLocks noGrp="1"/>
          </p:cNvSpPr>
          <p:nvPr>
            <p:ph type="title"/>
          </p:nvPr>
        </p:nvSpPr>
        <p:spPr/>
        <p:txBody>
          <a:bodyPr/>
          <a:lstStyle/>
          <a:p>
            <a:r>
              <a:rPr lang="en-CA" dirty="0" smtClean="0"/>
              <a:t>Relating the two</a:t>
            </a:r>
            <a:endParaRPr lang="en-CA" dirty="0"/>
          </a:p>
        </p:txBody>
      </p:sp>
      <p:sp>
        <p:nvSpPr>
          <p:cNvPr id="3" name="İçerik Yer Tutucusu 2"/>
          <p:cNvSpPr>
            <a:spLocks noGrp="1"/>
          </p:cNvSpPr>
          <p:nvPr>
            <p:ph idx="1"/>
          </p:nvPr>
        </p:nvSpPr>
        <p:spPr>
          <a:xfrm>
            <a:off x="1069848" y="2121408"/>
            <a:ext cx="4430620" cy="4050792"/>
          </a:xfrm>
        </p:spPr>
        <p:txBody>
          <a:bodyPr/>
          <a:lstStyle/>
          <a:p>
            <a:pPr fontAlgn="ctr"/>
            <a:r>
              <a:rPr lang="tr-TR" dirty="0" smtClean="0"/>
              <a:t>S</a:t>
            </a:r>
            <a:r>
              <a:rPr lang="en-CA" dirty="0" err="1" smtClean="0"/>
              <a:t>ubsystem</a:t>
            </a:r>
            <a:r>
              <a:rPr lang="en-CA" dirty="0" smtClean="0"/>
              <a:t> </a:t>
            </a:r>
            <a:r>
              <a:rPr lang="tr-TR" dirty="0" smtClean="0"/>
              <a:t>- </a:t>
            </a:r>
            <a:r>
              <a:rPr lang="en-CA" dirty="0" smtClean="0"/>
              <a:t>has </a:t>
            </a:r>
            <a:r>
              <a:rPr lang="tr-TR" dirty="0" smtClean="0"/>
              <a:t>-</a:t>
            </a:r>
            <a:r>
              <a:rPr lang="en-CA" dirty="0" smtClean="0"/>
              <a:t> design group</a:t>
            </a:r>
            <a:endParaRPr lang="tr-TR" dirty="0" smtClean="0"/>
          </a:p>
          <a:p>
            <a:pPr marL="0" indent="0" fontAlgn="ctr">
              <a:buNone/>
            </a:pPr>
            <a:endParaRPr lang="en-CA" dirty="0"/>
          </a:p>
          <a:p>
            <a:pPr fontAlgn="ctr"/>
            <a:r>
              <a:rPr lang="en-CA" dirty="0"/>
              <a:t> Sometimes one group can design more than one subsystem. In that case, design organization </a:t>
            </a:r>
            <a:r>
              <a:rPr lang="en-CA" dirty="0" smtClean="0"/>
              <a:t>node</a:t>
            </a:r>
            <a:r>
              <a:rPr lang="tr-TR" dirty="0" smtClean="0"/>
              <a:t> </a:t>
            </a:r>
            <a:r>
              <a:rPr lang="en-CA" dirty="0" smtClean="0"/>
              <a:t>is </a:t>
            </a:r>
            <a:r>
              <a:rPr lang="en-CA" dirty="0"/>
              <a:t>collapsed version of the system design structure. </a:t>
            </a:r>
            <a:endParaRPr lang="en-CA" dirty="0" smtClean="0"/>
          </a:p>
          <a:p>
            <a:pPr fontAlgn="ctr"/>
            <a:r>
              <a:rPr lang="en-CA" dirty="0" smtClean="0"/>
              <a:t>Designed </a:t>
            </a:r>
            <a:r>
              <a:rPr lang="en-CA" dirty="0"/>
              <a:t>subsystems collapsed into one node </a:t>
            </a:r>
            <a:r>
              <a:rPr lang="en-CA" dirty="0" smtClean="0"/>
              <a:t>and shows </a:t>
            </a:r>
            <a:r>
              <a:rPr lang="en-CA" dirty="0"/>
              <a:t>the designed group.</a:t>
            </a:r>
          </a:p>
          <a:p>
            <a:pPr marL="0" indent="0">
              <a:buNone/>
            </a:pPr>
            <a:endParaRPr lang="en-CA" dirty="0"/>
          </a:p>
        </p:txBody>
      </p:sp>
      <p:sp>
        <p:nvSpPr>
          <p:cNvPr id="5" name="Oval 4"/>
          <p:cNvSpPr/>
          <p:nvPr/>
        </p:nvSpPr>
        <p:spPr>
          <a:xfrm>
            <a:off x="6865034" y="2722098"/>
            <a:ext cx="1336431" cy="8510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362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a:t>Relating the two</a:t>
            </a:r>
          </a:p>
        </p:txBody>
      </p:sp>
      <p:sp>
        <p:nvSpPr>
          <p:cNvPr id="3" name="İçerik Yer Tutucusu 2"/>
          <p:cNvSpPr>
            <a:spLocks noGrp="1"/>
          </p:cNvSpPr>
          <p:nvPr>
            <p:ph idx="1"/>
          </p:nvPr>
        </p:nvSpPr>
        <p:spPr>
          <a:xfrm>
            <a:off x="6416274" y="2029968"/>
            <a:ext cx="4711974" cy="4050792"/>
          </a:xfrm>
        </p:spPr>
        <p:txBody>
          <a:bodyPr/>
          <a:lstStyle/>
          <a:p>
            <a:pPr fontAlgn="ctr"/>
            <a:r>
              <a:rPr lang="tr-TR" dirty="0" smtClean="0"/>
              <a:t>R</a:t>
            </a:r>
            <a:r>
              <a:rPr lang="en-CA" dirty="0" err="1" smtClean="0"/>
              <a:t>elationship</a:t>
            </a:r>
            <a:r>
              <a:rPr lang="en-CA" dirty="0" smtClean="0"/>
              <a:t> </a:t>
            </a:r>
            <a:r>
              <a:rPr lang="en-CA" dirty="0"/>
              <a:t>between </a:t>
            </a:r>
            <a:r>
              <a:rPr lang="en-CA" dirty="0" smtClean="0"/>
              <a:t>organization chart and system design chart called </a:t>
            </a:r>
            <a:r>
              <a:rPr lang="en-CA" dirty="0"/>
              <a:t>homomorphism. </a:t>
            </a:r>
            <a:endParaRPr lang="tr-TR" dirty="0" smtClean="0"/>
          </a:p>
          <a:p>
            <a:pPr fontAlgn="ctr"/>
            <a:endParaRPr lang="en-CA" dirty="0"/>
          </a:p>
          <a:p>
            <a:pPr fontAlgn="ctr"/>
            <a:r>
              <a:rPr lang="en-CA" i="1" dirty="0"/>
              <a:t>Homomorphism</a:t>
            </a:r>
            <a:r>
              <a:rPr lang="en-CA" dirty="0"/>
              <a:t>: A map between two algebraic structures of the same type (in that case linear graph), that preserves the operations of the </a:t>
            </a:r>
            <a:r>
              <a:rPr lang="en-CA" dirty="0" smtClean="0"/>
              <a:t>structures.</a:t>
            </a:r>
            <a:endParaRPr lang="en-CA" dirty="0"/>
          </a:p>
          <a:p>
            <a:endParaRPr lang="en-CA" dirty="0"/>
          </a:p>
        </p:txBody>
      </p:sp>
      <p:pic>
        <p:nvPicPr>
          <p:cNvPr id="4" name="Resim 3"/>
          <p:cNvPicPr>
            <a:picLocks noChangeAspect="1"/>
          </p:cNvPicPr>
          <p:nvPr/>
        </p:nvPicPr>
        <p:blipFill>
          <a:blip r:embed="rId3"/>
          <a:stretch>
            <a:fillRect/>
          </a:stretch>
        </p:blipFill>
        <p:spPr>
          <a:xfrm>
            <a:off x="865866" y="2438285"/>
            <a:ext cx="5290716" cy="2558909"/>
          </a:xfrm>
          <a:prstGeom prst="rect">
            <a:avLst/>
          </a:prstGeom>
        </p:spPr>
      </p:pic>
    </p:spTree>
    <p:extLst>
      <p:ext uri="{BB962C8B-B14F-4D97-AF65-F5344CB8AC3E}">
        <p14:creationId xmlns:p14="http://schemas.microsoft.com/office/powerpoint/2010/main" val="44176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a:t>Systems image their design groups</a:t>
            </a:r>
            <a:endParaRPr lang="tr-TR" dirty="0"/>
          </a:p>
        </p:txBody>
      </p:sp>
      <p:sp>
        <p:nvSpPr>
          <p:cNvPr id="3" name="İçerik Yer Tutucusu 2"/>
          <p:cNvSpPr>
            <a:spLocks noGrp="1"/>
          </p:cNvSpPr>
          <p:nvPr>
            <p:ph idx="1"/>
          </p:nvPr>
        </p:nvSpPr>
        <p:spPr/>
        <p:txBody>
          <a:bodyPr/>
          <a:lstStyle/>
          <a:p>
            <a:r>
              <a:rPr lang="tr-TR" dirty="0" smtClean="0"/>
              <a:t>"S</a:t>
            </a:r>
            <a:r>
              <a:rPr lang="en-CA" dirty="0" err="1" smtClean="0"/>
              <a:t>omeone</a:t>
            </a:r>
            <a:r>
              <a:rPr lang="en-CA" dirty="0" smtClean="0"/>
              <a:t> </a:t>
            </a:r>
            <a:r>
              <a:rPr lang="en-CA" dirty="0"/>
              <a:t>someday will find a better one to do the same </a:t>
            </a:r>
            <a:r>
              <a:rPr lang="en-CA" dirty="0" smtClean="0"/>
              <a:t>job</a:t>
            </a:r>
            <a:r>
              <a:rPr lang="tr-TR" dirty="0" smtClean="0"/>
              <a:t>.</a:t>
            </a:r>
            <a:r>
              <a:rPr lang="en-CA" dirty="0" smtClean="0"/>
              <a:t>"</a:t>
            </a:r>
            <a:endParaRPr lang="tr-TR" dirty="0" smtClean="0"/>
          </a:p>
          <a:p>
            <a:endParaRPr lang="tr-TR" dirty="0" smtClean="0"/>
          </a:p>
          <a:p>
            <a:r>
              <a:rPr lang="tr-TR" dirty="0" smtClean="0"/>
              <a:t>H</a:t>
            </a:r>
            <a:r>
              <a:rPr lang="en-CA" dirty="0" err="1" smtClean="0"/>
              <a:t>istory</a:t>
            </a:r>
            <a:endParaRPr lang="tr-TR" dirty="0" smtClean="0"/>
          </a:p>
          <a:p>
            <a:endParaRPr lang="tr-TR" dirty="0" smtClean="0"/>
          </a:p>
          <a:p>
            <a:r>
              <a:rPr lang="en-CA" dirty="0" smtClean="0"/>
              <a:t>It </a:t>
            </a:r>
            <a:r>
              <a:rPr lang="en-CA" dirty="0"/>
              <a:t>is inaccurate to speak of the design without </a:t>
            </a:r>
            <a:r>
              <a:rPr lang="en-CA" dirty="0" smtClean="0"/>
              <a:t>context of</a:t>
            </a:r>
            <a:endParaRPr lang="tr-TR" dirty="0" smtClean="0"/>
          </a:p>
          <a:p>
            <a:pPr lvl="1">
              <a:buFont typeface="Courier New" panose="02070309020205020404" pitchFamily="49" charset="0"/>
              <a:buChar char="o"/>
            </a:pPr>
            <a:r>
              <a:rPr lang="en-CA" dirty="0" smtClean="0"/>
              <a:t>space</a:t>
            </a:r>
            <a:endParaRPr lang="tr-TR" dirty="0" smtClean="0"/>
          </a:p>
          <a:p>
            <a:pPr lvl="1">
              <a:buFont typeface="Courier New" panose="02070309020205020404" pitchFamily="49" charset="0"/>
              <a:buChar char="o"/>
            </a:pPr>
            <a:r>
              <a:rPr lang="en-CA" dirty="0" smtClean="0"/>
              <a:t>time</a:t>
            </a:r>
            <a:endParaRPr lang="tr-TR" dirty="0" smtClean="0"/>
          </a:p>
          <a:p>
            <a:pPr lvl="1">
              <a:buFont typeface="Courier New" panose="02070309020205020404" pitchFamily="49" charset="0"/>
              <a:buChar char="o"/>
            </a:pPr>
            <a:r>
              <a:rPr lang="en-CA" dirty="0" smtClean="0"/>
              <a:t>knowledge</a:t>
            </a:r>
            <a:endParaRPr lang="tr-TR" dirty="0" smtClean="0"/>
          </a:p>
          <a:p>
            <a:pPr lvl="1">
              <a:buFont typeface="Courier New" panose="02070309020205020404" pitchFamily="49" charset="0"/>
              <a:buChar char="o"/>
            </a:pPr>
            <a:r>
              <a:rPr lang="en-CA" dirty="0" smtClean="0"/>
              <a:t>technology</a:t>
            </a:r>
            <a:endParaRPr lang="tr-TR" dirty="0"/>
          </a:p>
        </p:txBody>
      </p:sp>
      <p:pic>
        <p:nvPicPr>
          <p:cNvPr id="2050" name="Picture 2" descr="https://images.unsplash.com/photo-1508962914676-134849a727f0?ixlib=rb-1.2.1&amp;ixid=eyJhcHBfaWQiOjEyMDd9&amp;auto=format&amp;fit=crop&amp;w=1000&amp;q=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4352" y="3806594"/>
            <a:ext cx="2643896" cy="176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80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Who is Melvin Conway?</a:t>
            </a:r>
            <a:endParaRPr lang="en-CA" dirty="0"/>
          </a:p>
        </p:txBody>
      </p:sp>
      <p:sp>
        <p:nvSpPr>
          <p:cNvPr id="3" name="İçerik Yer Tutucusu 2"/>
          <p:cNvSpPr>
            <a:spLocks noGrp="1"/>
          </p:cNvSpPr>
          <p:nvPr>
            <p:ph idx="1"/>
          </p:nvPr>
        </p:nvSpPr>
        <p:spPr>
          <a:xfrm>
            <a:off x="1069848" y="2291938"/>
            <a:ext cx="5483785" cy="3610098"/>
          </a:xfrm>
        </p:spPr>
        <p:txBody>
          <a:bodyPr/>
          <a:lstStyle/>
          <a:p>
            <a:r>
              <a:rPr lang="en-CA" sz="2400" dirty="0" smtClean="0"/>
              <a:t>Computer scientist, programmer</a:t>
            </a:r>
          </a:p>
          <a:p>
            <a:r>
              <a:rPr lang="en-CA" sz="2400" dirty="0" smtClean="0"/>
              <a:t>B.S. Physics</a:t>
            </a:r>
            <a:r>
              <a:rPr lang="tr-TR" sz="2400" dirty="0" smtClean="0"/>
              <a:t>, Case</a:t>
            </a:r>
          </a:p>
          <a:p>
            <a:r>
              <a:rPr lang="en-CA" sz="2400" dirty="0" smtClean="0"/>
              <a:t>M.S. Physics</a:t>
            </a:r>
            <a:r>
              <a:rPr lang="tr-TR" sz="2400" dirty="0" smtClean="0"/>
              <a:t>, </a:t>
            </a:r>
            <a:r>
              <a:rPr lang="tr-TR" sz="2400" dirty="0" err="1" smtClean="0"/>
              <a:t>Caltech</a:t>
            </a:r>
            <a:endParaRPr lang="tr-TR" sz="2400" dirty="0" smtClean="0"/>
          </a:p>
          <a:p>
            <a:r>
              <a:rPr lang="en-CA" sz="2400" dirty="0" smtClean="0"/>
              <a:t>Ph.D. Math</a:t>
            </a:r>
            <a:r>
              <a:rPr lang="tr-TR" sz="2400" dirty="0" smtClean="0"/>
              <a:t>, Case</a:t>
            </a:r>
          </a:p>
          <a:p>
            <a:r>
              <a:rPr lang="tr-TR" sz="2400" dirty="0" err="1" smtClean="0"/>
              <a:t>Compilers</a:t>
            </a:r>
            <a:r>
              <a:rPr lang="en-CA" sz="2400" dirty="0" smtClean="0"/>
              <a:t> and assemblers</a:t>
            </a:r>
            <a:endParaRPr lang="tr-TR" sz="2400" dirty="0" smtClean="0"/>
          </a:p>
          <a:p>
            <a:r>
              <a:rPr lang="tr-TR" sz="2400" dirty="0" err="1" smtClean="0"/>
              <a:t>Conway’s</a:t>
            </a:r>
            <a:r>
              <a:rPr lang="tr-TR" sz="2400" dirty="0" smtClean="0"/>
              <a:t> </a:t>
            </a:r>
            <a:r>
              <a:rPr lang="tr-TR" sz="2400" dirty="0" err="1" smtClean="0"/>
              <a:t>Law</a:t>
            </a:r>
            <a:endParaRPr lang="tr-TR" sz="2400" dirty="0" smtClean="0"/>
          </a:p>
          <a:p>
            <a:endParaRPr lang="tr-TR" dirty="0" smtClean="0"/>
          </a:p>
        </p:txBody>
      </p:sp>
      <p:pic>
        <p:nvPicPr>
          <p:cNvPr id="4" name="Resim 3"/>
          <p:cNvPicPr>
            <a:picLocks noChangeAspect="1"/>
          </p:cNvPicPr>
          <p:nvPr/>
        </p:nvPicPr>
        <p:blipFill>
          <a:blip r:embed="rId3"/>
          <a:stretch>
            <a:fillRect/>
          </a:stretch>
        </p:blipFill>
        <p:spPr>
          <a:xfrm>
            <a:off x="6553633" y="2093976"/>
            <a:ext cx="5153025" cy="3914775"/>
          </a:xfrm>
          <a:prstGeom prst="rect">
            <a:avLst/>
          </a:prstGeom>
        </p:spPr>
      </p:pic>
      <p:pic>
        <p:nvPicPr>
          <p:cNvPr id="5" name="Resim 4"/>
          <p:cNvPicPr>
            <a:picLocks noChangeAspect="1"/>
          </p:cNvPicPr>
          <p:nvPr/>
        </p:nvPicPr>
        <p:blipFill>
          <a:blip r:embed="rId4"/>
          <a:stretch>
            <a:fillRect/>
          </a:stretch>
        </p:blipFill>
        <p:spPr>
          <a:xfrm>
            <a:off x="9175032" y="1364600"/>
            <a:ext cx="1880554" cy="1854675"/>
          </a:xfrm>
          <a:prstGeom prst="rect">
            <a:avLst/>
          </a:prstGeom>
        </p:spPr>
      </p:pic>
    </p:spTree>
    <p:extLst>
      <p:ext uri="{BB962C8B-B14F-4D97-AF65-F5344CB8AC3E}">
        <p14:creationId xmlns:p14="http://schemas.microsoft.com/office/powerpoint/2010/main" val="387836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Example</a:t>
            </a:r>
            <a:endParaRPr lang="en-CA" dirty="0"/>
          </a:p>
        </p:txBody>
      </p:sp>
      <p:sp>
        <p:nvSpPr>
          <p:cNvPr id="3" name="İçerik Yer Tutucusu 2"/>
          <p:cNvSpPr>
            <a:spLocks noGrp="1"/>
          </p:cNvSpPr>
          <p:nvPr>
            <p:ph idx="1"/>
          </p:nvPr>
        </p:nvSpPr>
        <p:spPr>
          <a:xfrm>
            <a:off x="1069848" y="3981156"/>
            <a:ext cx="10058400" cy="2191043"/>
          </a:xfrm>
        </p:spPr>
        <p:txBody>
          <a:bodyPr/>
          <a:lstStyle/>
          <a:p>
            <a:r>
              <a:rPr lang="en-CA" dirty="0" smtClean="0"/>
              <a:t>Fortran </a:t>
            </a:r>
            <a:r>
              <a:rPr lang="en-CA" dirty="0"/>
              <a:t>and Cobol compiler prototypes </a:t>
            </a:r>
            <a:r>
              <a:rPr lang="en-CA" dirty="0" smtClean="0"/>
              <a:t>(</a:t>
            </a:r>
            <a:r>
              <a:rPr lang="en-CA" dirty="0"/>
              <a:t>mid 1950s) were bulky like their hardware parts. </a:t>
            </a:r>
            <a:endParaRPr lang="tr-TR" dirty="0" smtClean="0"/>
          </a:p>
          <a:p>
            <a:r>
              <a:rPr lang="tr-TR" dirty="0" smtClean="0"/>
              <a:t>N</a:t>
            </a:r>
            <a:r>
              <a:rPr lang="en-CA" dirty="0" err="1" smtClean="0"/>
              <a:t>ew</a:t>
            </a:r>
            <a:r>
              <a:rPr lang="en-CA" dirty="0" smtClean="0"/>
              <a:t> </a:t>
            </a:r>
            <a:r>
              <a:rPr lang="tr-TR" dirty="0" smtClean="0"/>
              <a:t>transistor</a:t>
            </a:r>
            <a:r>
              <a:rPr lang="en-CA" dirty="0" smtClean="0"/>
              <a:t> designs</a:t>
            </a:r>
            <a:r>
              <a:rPr lang="tr-TR" dirty="0" smtClean="0"/>
              <a:t> </a:t>
            </a:r>
            <a:r>
              <a:rPr lang="tr-TR" dirty="0" smtClean="0">
                <a:sym typeface="Wingdings" panose="05000000000000000000" pitchFamily="2" charset="2"/>
              </a:rPr>
              <a:t></a:t>
            </a:r>
            <a:r>
              <a:rPr lang="en-CA" dirty="0" smtClean="0"/>
              <a:t> </a:t>
            </a:r>
            <a:r>
              <a:rPr lang="en-CA" dirty="0"/>
              <a:t>new compiler </a:t>
            </a:r>
            <a:r>
              <a:rPr lang="en-CA" dirty="0" smtClean="0"/>
              <a:t>designs </a:t>
            </a:r>
            <a:endParaRPr lang="tr-TR" dirty="0" smtClean="0"/>
          </a:p>
          <a:p>
            <a:r>
              <a:rPr lang="tr-TR" dirty="0" smtClean="0"/>
              <a:t>N</a:t>
            </a:r>
            <a:r>
              <a:rPr lang="en-CA" dirty="0" err="1" smtClean="0"/>
              <a:t>ot</a:t>
            </a:r>
            <a:r>
              <a:rPr lang="en-CA" dirty="0" smtClean="0"/>
              <a:t> </a:t>
            </a:r>
            <a:r>
              <a:rPr lang="en-CA" dirty="0"/>
              <a:t>as bulky as the Fortran or Cobol </a:t>
            </a:r>
            <a:r>
              <a:rPr lang="en-CA" dirty="0" smtClean="0"/>
              <a:t>compilers</a:t>
            </a:r>
            <a:endParaRPr lang="en-CA" dirty="0"/>
          </a:p>
        </p:txBody>
      </p:sp>
      <p:pic>
        <p:nvPicPr>
          <p:cNvPr id="1026" name="Picture 2" descr="fortran logo ile ilgili görsel sonuc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1115" y="1991449"/>
            <a:ext cx="4135071" cy="11009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bol logo ile ilgili görsel sonuc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3403" y="158944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2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a:t>Systems image their design groups</a:t>
            </a:r>
          </a:p>
        </p:txBody>
      </p:sp>
      <p:sp>
        <p:nvSpPr>
          <p:cNvPr id="3" name="İçerik Yer Tutucusu 2"/>
          <p:cNvSpPr>
            <a:spLocks noGrp="1"/>
          </p:cNvSpPr>
          <p:nvPr>
            <p:ph idx="1"/>
          </p:nvPr>
        </p:nvSpPr>
        <p:spPr/>
        <p:txBody>
          <a:bodyPr/>
          <a:lstStyle/>
          <a:p>
            <a:pPr fontAlgn="ctr"/>
            <a:r>
              <a:rPr lang="en-CA" dirty="0" smtClean="0"/>
              <a:t>"</a:t>
            </a:r>
            <a:r>
              <a:rPr lang="tr-TR" dirty="0" smtClean="0"/>
              <a:t>F</a:t>
            </a:r>
            <a:r>
              <a:rPr lang="en-CA" dirty="0" err="1" smtClean="0"/>
              <a:t>amily</a:t>
            </a:r>
            <a:r>
              <a:rPr lang="en-CA" dirty="0" smtClean="0"/>
              <a:t> </a:t>
            </a:r>
            <a:r>
              <a:rPr lang="en-CA" dirty="0"/>
              <a:t>of system designs" </a:t>
            </a:r>
            <a:r>
              <a:rPr lang="en-CA" dirty="0" smtClean="0"/>
              <a:t>which </a:t>
            </a:r>
            <a:r>
              <a:rPr lang="en-CA" dirty="0"/>
              <a:t>ensures </a:t>
            </a:r>
            <a:r>
              <a:rPr lang="en-CA" dirty="0" smtClean="0"/>
              <a:t>requirements</a:t>
            </a:r>
            <a:endParaRPr lang="tr-TR" dirty="0" smtClean="0"/>
          </a:p>
          <a:p>
            <a:pPr fontAlgn="ctr"/>
            <a:endParaRPr lang="tr-TR" dirty="0" smtClean="0"/>
          </a:p>
          <a:p>
            <a:pPr fontAlgn="ctr"/>
            <a:r>
              <a:rPr lang="en-CA" dirty="0" smtClean="0"/>
              <a:t>Design </a:t>
            </a:r>
            <a:r>
              <a:rPr lang="en-CA" dirty="0"/>
              <a:t>organization structure </a:t>
            </a:r>
            <a:r>
              <a:rPr lang="en-CA" dirty="0" smtClean="0"/>
              <a:t>affects </a:t>
            </a:r>
            <a:r>
              <a:rPr lang="en-CA" dirty="0"/>
              <a:t>the </a:t>
            </a:r>
            <a:r>
              <a:rPr lang="en-CA" dirty="0" smtClean="0"/>
              <a:t>selection</a:t>
            </a:r>
            <a:r>
              <a:rPr lang="tr-TR" dirty="0" smtClean="0"/>
              <a:t> </a:t>
            </a:r>
            <a:r>
              <a:rPr lang="en-CA" dirty="0" smtClean="0"/>
              <a:t>from family</a:t>
            </a:r>
          </a:p>
          <a:p>
            <a:pPr fontAlgn="ctr"/>
            <a:endParaRPr lang="en-CA" dirty="0"/>
          </a:p>
          <a:p>
            <a:pPr fontAlgn="ctr"/>
            <a:r>
              <a:rPr lang="tr-TR" dirty="0" smtClean="0"/>
              <a:t>D</a:t>
            </a:r>
            <a:r>
              <a:rPr lang="en-CA" dirty="0" err="1" smtClean="0"/>
              <a:t>esign</a:t>
            </a:r>
            <a:r>
              <a:rPr lang="en-CA" dirty="0" smtClean="0"/>
              <a:t> </a:t>
            </a:r>
            <a:r>
              <a:rPr lang="en-CA" dirty="0"/>
              <a:t>structure</a:t>
            </a:r>
            <a:r>
              <a:rPr lang="tr-TR" dirty="0" smtClean="0"/>
              <a:t> </a:t>
            </a:r>
            <a:r>
              <a:rPr lang="en-CA" dirty="0" smtClean="0"/>
              <a:t>similar to organization structure</a:t>
            </a:r>
          </a:p>
          <a:p>
            <a:pPr fontAlgn="ctr"/>
            <a:endParaRPr lang="tr-TR" dirty="0" smtClean="0"/>
          </a:p>
          <a:p>
            <a:pPr fontAlgn="ctr"/>
            <a:r>
              <a:rPr lang="en-CA" dirty="0" smtClean="0"/>
              <a:t>Larger</a:t>
            </a:r>
            <a:r>
              <a:rPr lang="tr-TR" dirty="0" smtClean="0"/>
              <a:t> </a:t>
            </a:r>
            <a:r>
              <a:rPr lang="en-CA" dirty="0" smtClean="0"/>
              <a:t>organization </a:t>
            </a:r>
            <a:r>
              <a:rPr lang="tr-TR" dirty="0" smtClean="0">
                <a:sym typeface="Wingdings" panose="05000000000000000000" pitchFamily="2" charset="2"/>
              </a:rPr>
              <a:t> </a:t>
            </a:r>
            <a:r>
              <a:rPr lang="en-CA" dirty="0" smtClean="0"/>
              <a:t>most </a:t>
            </a:r>
            <a:r>
              <a:rPr lang="en-CA" dirty="0"/>
              <a:t>likely to </a:t>
            </a:r>
            <a:r>
              <a:rPr lang="tr-TR" dirty="0" smtClean="0"/>
              <a:t>be </a:t>
            </a:r>
            <a:r>
              <a:rPr lang="en-CA" dirty="0" smtClean="0"/>
              <a:t>similar</a:t>
            </a:r>
            <a:endParaRPr lang="en-CA" dirty="0"/>
          </a:p>
        </p:txBody>
      </p:sp>
    </p:spTree>
    <p:extLst>
      <p:ext uri="{BB962C8B-B14F-4D97-AF65-F5344CB8AC3E}">
        <p14:creationId xmlns:p14="http://schemas.microsoft.com/office/powerpoint/2010/main" val="4274394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Example</a:t>
            </a:r>
            <a:r>
              <a:rPr lang="tr-TR" dirty="0" smtClean="0"/>
              <a:t>s</a:t>
            </a:r>
            <a:endParaRPr lang="en-CA" dirty="0"/>
          </a:p>
        </p:txBody>
      </p:sp>
      <p:sp>
        <p:nvSpPr>
          <p:cNvPr id="3" name="İçerik Yer Tutucusu 2"/>
          <p:cNvSpPr>
            <a:spLocks noGrp="1"/>
          </p:cNvSpPr>
          <p:nvPr>
            <p:ph idx="1"/>
          </p:nvPr>
        </p:nvSpPr>
        <p:spPr>
          <a:xfrm>
            <a:off x="1069848" y="2121408"/>
            <a:ext cx="10058400" cy="1339244"/>
          </a:xfrm>
        </p:spPr>
        <p:txBody>
          <a:bodyPr/>
          <a:lstStyle/>
          <a:p>
            <a:r>
              <a:rPr lang="en-CA" dirty="0"/>
              <a:t>"A contract research organization had eight people who were to produce a COBOL and an ALGOL compiler. After some initial estimates of difficulty and time, five people were assigned to the COBOL job and three to the ALGOL job. The resulting COBOL compiler ran in five phases, the ALGOL compiler ran in three."</a:t>
            </a:r>
          </a:p>
        </p:txBody>
      </p:sp>
      <p:pic>
        <p:nvPicPr>
          <p:cNvPr id="4" name="Resim 3"/>
          <p:cNvPicPr>
            <a:picLocks noChangeAspect="1"/>
          </p:cNvPicPr>
          <p:nvPr/>
        </p:nvPicPr>
        <p:blipFill>
          <a:blip r:embed="rId3"/>
          <a:stretch>
            <a:fillRect/>
          </a:stretch>
        </p:blipFill>
        <p:spPr>
          <a:xfrm>
            <a:off x="5634814" y="3619972"/>
            <a:ext cx="5290716" cy="2558909"/>
          </a:xfrm>
          <a:prstGeom prst="rect">
            <a:avLst/>
          </a:prstGeom>
        </p:spPr>
      </p:pic>
      <p:sp>
        <p:nvSpPr>
          <p:cNvPr id="5" name="İçerik Yer Tutucusu 2"/>
          <p:cNvSpPr txBox="1">
            <a:spLocks/>
          </p:cNvSpPr>
          <p:nvPr/>
        </p:nvSpPr>
        <p:spPr>
          <a:xfrm>
            <a:off x="1130808" y="3791243"/>
            <a:ext cx="4504006" cy="248294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CA" dirty="0" smtClean="0"/>
              <a:t>T</a:t>
            </a:r>
            <a:r>
              <a:rPr lang="tr-TR" dirty="0" smtClean="0"/>
              <a:t>w</a:t>
            </a:r>
            <a:r>
              <a:rPr lang="en-CA" dirty="0" smtClean="0"/>
              <a:t>o military </a:t>
            </a:r>
            <a:r>
              <a:rPr lang="en-CA" dirty="0"/>
              <a:t>services </a:t>
            </a:r>
            <a:endParaRPr lang="tr-TR" dirty="0" smtClean="0"/>
          </a:p>
          <a:p>
            <a:r>
              <a:rPr lang="tr-TR" dirty="0" smtClean="0"/>
              <a:t>D</a:t>
            </a:r>
            <a:r>
              <a:rPr lang="en-CA" dirty="0" err="1" smtClean="0"/>
              <a:t>irected</a:t>
            </a:r>
            <a:r>
              <a:rPr lang="en-CA" dirty="0" smtClean="0"/>
              <a:t> b</a:t>
            </a:r>
            <a:r>
              <a:rPr lang="tr-TR" dirty="0" smtClean="0"/>
              <a:t>y</a:t>
            </a:r>
            <a:r>
              <a:rPr lang="en-CA" dirty="0" smtClean="0"/>
              <a:t> their Chief </a:t>
            </a:r>
            <a:endParaRPr lang="tr-TR" dirty="0" smtClean="0"/>
          </a:p>
          <a:p>
            <a:r>
              <a:rPr lang="tr-TR" dirty="0" smtClean="0"/>
              <a:t>C</a:t>
            </a:r>
            <a:r>
              <a:rPr lang="en-CA" dirty="0" err="1" smtClean="0"/>
              <a:t>ommon</a:t>
            </a:r>
            <a:r>
              <a:rPr lang="en-CA" dirty="0" smtClean="0"/>
              <a:t> </a:t>
            </a:r>
            <a:r>
              <a:rPr lang="en-CA" dirty="0"/>
              <a:t>weapon </a:t>
            </a:r>
            <a:r>
              <a:rPr lang="tr-TR" dirty="0" smtClean="0"/>
              <a:t>s</a:t>
            </a:r>
            <a:r>
              <a:rPr lang="en-CA" dirty="0" err="1" smtClean="0"/>
              <a:t>ystem</a:t>
            </a:r>
            <a:r>
              <a:rPr lang="en-CA" dirty="0" smtClean="0"/>
              <a:t> </a:t>
            </a:r>
            <a:endParaRPr lang="tr-TR" dirty="0" smtClean="0"/>
          </a:p>
          <a:p>
            <a:r>
              <a:rPr lang="tr-TR" dirty="0" smtClean="0"/>
              <a:t>T</a:t>
            </a:r>
            <a:r>
              <a:rPr lang="en-CA" dirty="0" smtClean="0"/>
              <a:t>o </a:t>
            </a:r>
            <a:r>
              <a:rPr lang="en-CA" dirty="0"/>
              <a:t>meet </a:t>
            </a:r>
            <a:r>
              <a:rPr lang="en-CA" dirty="0" smtClean="0"/>
              <a:t>their</a:t>
            </a:r>
            <a:r>
              <a:rPr lang="tr-TR" dirty="0" smtClean="0"/>
              <a:t> </a:t>
            </a:r>
            <a:r>
              <a:rPr lang="en-CA" dirty="0" smtClean="0"/>
              <a:t>needs </a:t>
            </a:r>
            <a:endParaRPr lang="en-CA" dirty="0"/>
          </a:p>
        </p:txBody>
      </p:sp>
    </p:spTree>
    <p:extLst>
      <p:ext uri="{BB962C8B-B14F-4D97-AF65-F5344CB8AC3E}">
        <p14:creationId xmlns:p14="http://schemas.microsoft.com/office/powerpoint/2010/main" val="11586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Example</a:t>
            </a:r>
            <a:endParaRPr lang="en-CA" dirty="0"/>
          </a:p>
        </p:txBody>
      </p:sp>
      <p:sp>
        <p:nvSpPr>
          <p:cNvPr id="3" name="İçerik Yer Tutucusu 2"/>
          <p:cNvSpPr>
            <a:spLocks noGrp="1"/>
          </p:cNvSpPr>
          <p:nvPr>
            <p:ph idx="1"/>
          </p:nvPr>
        </p:nvSpPr>
        <p:spPr>
          <a:xfrm>
            <a:off x="6773594" y="1659988"/>
            <a:ext cx="4354653" cy="4512212"/>
          </a:xfrm>
        </p:spPr>
        <p:txBody>
          <a:bodyPr>
            <a:normAutofit/>
          </a:bodyPr>
          <a:lstStyle/>
          <a:p>
            <a:pPr fontAlgn="ctr"/>
            <a:r>
              <a:rPr lang="en-CA" dirty="0"/>
              <a:t>Computer solving a </a:t>
            </a:r>
            <a:r>
              <a:rPr lang="en-CA" dirty="0" smtClean="0"/>
              <a:t>problem</a:t>
            </a:r>
            <a:endParaRPr lang="tr-TR" dirty="0" smtClean="0"/>
          </a:p>
          <a:p>
            <a:pPr fontAlgn="ctr"/>
            <a:endParaRPr lang="en-CA" dirty="0"/>
          </a:p>
          <a:p>
            <a:pPr fontAlgn="ctr"/>
            <a:r>
              <a:rPr lang="en-CA" dirty="0"/>
              <a:t>Three parts:</a:t>
            </a:r>
          </a:p>
          <a:p>
            <a:pPr marL="617220" lvl="1" indent="-342900" fontAlgn="ctr">
              <a:buFont typeface="+mj-lt"/>
              <a:buAutoNum type="arabicPeriod"/>
            </a:pPr>
            <a:r>
              <a:rPr lang="en-CA" dirty="0"/>
              <a:t>The hardware</a:t>
            </a:r>
          </a:p>
          <a:p>
            <a:pPr marL="617220" lvl="1" indent="-342900" fontAlgn="ctr">
              <a:buFont typeface="+mj-lt"/>
              <a:buAutoNum type="arabicPeriod"/>
            </a:pPr>
            <a:r>
              <a:rPr lang="en-CA" dirty="0"/>
              <a:t>The system software (OS)</a:t>
            </a:r>
          </a:p>
          <a:p>
            <a:pPr marL="617220" lvl="1" indent="-342900" fontAlgn="ctr">
              <a:buFont typeface="+mj-lt"/>
              <a:buAutoNum type="arabicPeriod"/>
            </a:pPr>
            <a:r>
              <a:rPr lang="en-CA" dirty="0"/>
              <a:t>The application </a:t>
            </a:r>
            <a:r>
              <a:rPr lang="en-CA" dirty="0" smtClean="0"/>
              <a:t>program</a:t>
            </a:r>
            <a:endParaRPr lang="tr-TR" dirty="0" smtClean="0"/>
          </a:p>
          <a:p>
            <a:pPr marL="617220" lvl="1" indent="-342900" fontAlgn="ctr">
              <a:buFont typeface="+mj-lt"/>
              <a:buAutoNum type="arabicPeriod"/>
            </a:pPr>
            <a:endParaRPr lang="en-CA" dirty="0"/>
          </a:p>
          <a:p>
            <a:pPr fontAlgn="ctr"/>
            <a:r>
              <a:rPr lang="en-CA" dirty="0"/>
              <a:t>Their designers:</a:t>
            </a:r>
          </a:p>
          <a:p>
            <a:pPr marL="617220" lvl="1" indent="-342900" fontAlgn="ctr">
              <a:buFont typeface="+mj-lt"/>
              <a:buAutoNum type="arabicPeriod"/>
            </a:pPr>
            <a:r>
              <a:rPr lang="en-CA" dirty="0"/>
              <a:t>The computer manufacturer's engineers</a:t>
            </a:r>
          </a:p>
          <a:p>
            <a:pPr marL="617220" lvl="1" indent="-342900" fontAlgn="ctr">
              <a:buFont typeface="+mj-lt"/>
              <a:buAutoNum type="arabicPeriod"/>
            </a:pPr>
            <a:r>
              <a:rPr lang="en-CA" dirty="0"/>
              <a:t>The computer manufacturer's</a:t>
            </a:r>
            <a:r>
              <a:rPr lang="en-CA" dirty="0" smtClean="0"/>
              <a:t> </a:t>
            </a:r>
            <a:r>
              <a:rPr lang="en-CA" dirty="0"/>
              <a:t>system </a:t>
            </a:r>
            <a:r>
              <a:rPr lang="en-CA" dirty="0" smtClean="0"/>
              <a:t>programmers</a:t>
            </a:r>
          </a:p>
          <a:p>
            <a:pPr marL="617220" lvl="1" indent="-342900" fontAlgn="ctr">
              <a:buFont typeface="+mj-lt"/>
              <a:buAutoNum type="arabicPeriod"/>
            </a:pPr>
            <a:r>
              <a:rPr lang="en-CA" dirty="0" smtClean="0"/>
              <a:t>User's </a:t>
            </a:r>
            <a:r>
              <a:rPr lang="en-CA" dirty="0"/>
              <a:t>application programmers</a:t>
            </a:r>
          </a:p>
          <a:p>
            <a:endParaRPr lang="en-CA" dirty="0"/>
          </a:p>
        </p:txBody>
      </p:sp>
      <p:pic>
        <p:nvPicPr>
          <p:cNvPr id="4" name="Resim 3"/>
          <p:cNvPicPr>
            <a:picLocks noChangeAspect="1"/>
          </p:cNvPicPr>
          <p:nvPr/>
        </p:nvPicPr>
        <p:blipFill rotWithShape="1">
          <a:blip r:embed="rId3"/>
          <a:srcRect l="1423" r="5855"/>
          <a:stretch/>
        </p:blipFill>
        <p:spPr>
          <a:xfrm>
            <a:off x="1069848" y="2377439"/>
            <a:ext cx="5036234" cy="2770457"/>
          </a:xfrm>
          <a:prstGeom prst="rect">
            <a:avLst/>
          </a:prstGeom>
        </p:spPr>
      </p:pic>
    </p:spTree>
    <p:extLst>
      <p:ext uri="{BB962C8B-B14F-4D97-AF65-F5344CB8AC3E}">
        <p14:creationId xmlns:p14="http://schemas.microsoft.com/office/powerpoint/2010/main" val="317905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System Management</a:t>
            </a:r>
            <a:endParaRPr lang="en-CA" dirty="0"/>
          </a:p>
        </p:txBody>
      </p:sp>
      <p:sp>
        <p:nvSpPr>
          <p:cNvPr id="3" name="İçerik Yer Tutucusu 2"/>
          <p:cNvSpPr>
            <a:spLocks noGrp="1"/>
          </p:cNvSpPr>
          <p:nvPr>
            <p:ph idx="1"/>
          </p:nvPr>
        </p:nvSpPr>
        <p:spPr>
          <a:xfrm>
            <a:off x="1069848" y="2201594"/>
            <a:ext cx="5450527" cy="3970606"/>
          </a:xfrm>
        </p:spPr>
        <p:txBody>
          <a:bodyPr>
            <a:normAutofit/>
          </a:bodyPr>
          <a:lstStyle/>
          <a:p>
            <a:pPr fontAlgn="ctr"/>
            <a:r>
              <a:rPr lang="tr-TR" dirty="0"/>
              <a:t>L</a:t>
            </a:r>
            <a:r>
              <a:rPr lang="en-CA" dirty="0" err="1" smtClean="0"/>
              <a:t>arger</a:t>
            </a:r>
            <a:r>
              <a:rPr lang="en-CA" dirty="0" smtClean="0"/>
              <a:t> system</a:t>
            </a:r>
            <a:r>
              <a:rPr lang="tr-TR" dirty="0" smtClean="0"/>
              <a:t> </a:t>
            </a:r>
            <a:endParaRPr lang="tr-TR" dirty="0">
              <a:sym typeface="Wingdings" panose="05000000000000000000" pitchFamily="2" charset="2"/>
            </a:endParaRPr>
          </a:p>
          <a:p>
            <a:pPr fontAlgn="ctr"/>
            <a:r>
              <a:rPr lang="tr-TR" dirty="0" smtClean="0"/>
              <a:t>M</a:t>
            </a:r>
            <a:r>
              <a:rPr lang="en-CA" dirty="0" smtClean="0"/>
              <a:t>ore subsections</a:t>
            </a:r>
            <a:r>
              <a:rPr lang="tr-TR" dirty="0" smtClean="0"/>
              <a:t>/</a:t>
            </a:r>
            <a:r>
              <a:rPr lang="tr-TR" dirty="0" err="1" smtClean="0"/>
              <a:t>subsystems</a:t>
            </a:r>
            <a:endParaRPr lang="tr-TR" dirty="0" smtClean="0"/>
          </a:p>
          <a:p>
            <a:pPr fontAlgn="ctr"/>
            <a:endParaRPr lang="en-CA" dirty="0"/>
          </a:p>
          <a:p>
            <a:pPr fontAlgn="ctr"/>
            <a:r>
              <a:rPr lang="tr-TR" dirty="0" smtClean="0"/>
              <a:t>S</a:t>
            </a:r>
            <a:r>
              <a:rPr lang="en-CA" dirty="0" err="1" smtClean="0"/>
              <a:t>plit</a:t>
            </a:r>
            <a:r>
              <a:rPr lang="en-CA" dirty="0" smtClean="0"/>
              <a:t> </a:t>
            </a:r>
            <a:r>
              <a:rPr lang="en-CA" dirty="0"/>
              <a:t>into smaller parts </a:t>
            </a:r>
            <a:endParaRPr lang="tr-TR" dirty="0">
              <a:sym typeface="Wingdings" panose="05000000000000000000" pitchFamily="2" charset="2"/>
            </a:endParaRPr>
          </a:p>
          <a:p>
            <a:pPr fontAlgn="ctr"/>
            <a:r>
              <a:rPr lang="tr-TR" dirty="0" smtClean="0"/>
              <a:t>S</a:t>
            </a:r>
            <a:r>
              <a:rPr lang="en-CA" dirty="0" err="1" smtClean="0"/>
              <a:t>ystem</a:t>
            </a:r>
            <a:r>
              <a:rPr lang="en-CA" dirty="0" smtClean="0"/>
              <a:t> </a:t>
            </a:r>
            <a:r>
              <a:rPr lang="en-CA" dirty="0"/>
              <a:t>management </a:t>
            </a:r>
            <a:r>
              <a:rPr lang="tr-TR" dirty="0" err="1" smtClean="0"/>
              <a:t>activities</a:t>
            </a:r>
            <a:endParaRPr lang="tr-TR" dirty="0" smtClean="0"/>
          </a:p>
          <a:p>
            <a:pPr fontAlgn="ctr"/>
            <a:endParaRPr lang="en-CA" dirty="0"/>
          </a:p>
          <a:p>
            <a:pPr fontAlgn="ctr"/>
            <a:r>
              <a:rPr lang="en-CA" dirty="0" smtClean="0"/>
              <a:t>3 </a:t>
            </a:r>
            <a:r>
              <a:rPr lang="en-CA" dirty="0"/>
              <a:t>reasons why systems tend to </a:t>
            </a:r>
            <a:r>
              <a:rPr lang="en-CA" dirty="0" smtClean="0"/>
              <a:t>disintegrate</a:t>
            </a:r>
            <a:endParaRPr lang="en-CA" dirty="0"/>
          </a:p>
        </p:txBody>
      </p:sp>
      <p:pic>
        <p:nvPicPr>
          <p:cNvPr id="3074" name="Picture 2" descr="pen om pa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661" y="2121408"/>
            <a:ext cx="4449103" cy="296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4149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Reasons</a:t>
            </a:r>
            <a:endParaRPr lang="en-CA" dirty="0"/>
          </a:p>
        </p:txBody>
      </p:sp>
      <p:sp>
        <p:nvSpPr>
          <p:cNvPr id="3" name="İçerik Yer Tutucusu 2"/>
          <p:cNvSpPr>
            <a:spLocks noGrp="1"/>
          </p:cNvSpPr>
          <p:nvPr>
            <p:ph idx="1"/>
          </p:nvPr>
        </p:nvSpPr>
        <p:spPr/>
        <p:txBody>
          <a:bodyPr>
            <a:normAutofit/>
          </a:bodyPr>
          <a:lstStyle/>
          <a:p>
            <a:pPr marL="457200" indent="-457200" fontAlgn="ctr">
              <a:buFont typeface="+mj-lt"/>
              <a:buAutoNum type="arabicPeriod"/>
            </a:pPr>
            <a:r>
              <a:rPr lang="en-CA" dirty="0" smtClean="0"/>
              <a:t>Initial </a:t>
            </a:r>
            <a:r>
              <a:rPr lang="en-CA" dirty="0"/>
              <a:t>designers can assign too many designers to the project if they thought the system will be large. Also organization pressure </a:t>
            </a:r>
            <a:r>
              <a:rPr lang="en-CA" dirty="0"/>
              <a:t>a</a:t>
            </a:r>
            <a:r>
              <a:rPr lang="en-CA" dirty="0" smtClean="0"/>
              <a:t>ffects </a:t>
            </a:r>
            <a:r>
              <a:rPr lang="en-CA" dirty="0"/>
              <a:t>these </a:t>
            </a:r>
            <a:r>
              <a:rPr lang="en-CA" dirty="0" smtClean="0"/>
              <a:t>decisions </a:t>
            </a:r>
            <a:r>
              <a:rPr lang="en-CA" dirty="0"/>
              <a:t>too.</a:t>
            </a:r>
          </a:p>
          <a:p>
            <a:pPr marL="457200" indent="-457200" fontAlgn="ctr">
              <a:buFont typeface="+mj-lt"/>
              <a:buAutoNum type="arabicPeriod"/>
            </a:pPr>
            <a:r>
              <a:rPr lang="en-CA" dirty="0"/>
              <a:t>Larger </a:t>
            </a:r>
            <a:r>
              <a:rPr lang="en-CA" dirty="0" smtClean="0"/>
              <a:t>organizations’ </a:t>
            </a:r>
            <a:r>
              <a:rPr lang="en-CA" dirty="0"/>
              <a:t>communication path </a:t>
            </a:r>
            <a:r>
              <a:rPr lang="en-CA" dirty="0" smtClean="0"/>
              <a:t>tends </a:t>
            </a:r>
            <a:r>
              <a:rPr lang="en-CA" dirty="0"/>
              <a:t>to disintegrate due to traditional management decisions.</a:t>
            </a:r>
            <a:r>
              <a:rPr lang="tr-TR" dirty="0"/>
              <a:t> </a:t>
            </a:r>
            <a:r>
              <a:rPr lang="en-CA" dirty="0"/>
              <a:t>They don't have enough </a:t>
            </a:r>
            <a:r>
              <a:rPr lang="en-CA" dirty="0" smtClean="0"/>
              <a:t>flexibility </a:t>
            </a:r>
            <a:r>
              <a:rPr lang="en-CA" dirty="0"/>
              <a:t>in design </a:t>
            </a:r>
            <a:r>
              <a:rPr lang="en-CA" dirty="0" smtClean="0"/>
              <a:t>organization </a:t>
            </a:r>
            <a:r>
              <a:rPr lang="en-CA" dirty="0"/>
              <a:t>structure.</a:t>
            </a:r>
          </a:p>
          <a:p>
            <a:pPr marL="457200" indent="-457200" fontAlgn="ctr">
              <a:buFont typeface="+mj-lt"/>
              <a:buAutoNum type="arabicPeriod"/>
            </a:pPr>
            <a:r>
              <a:rPr lang="en-CA" dirty="0"/>
              <a:t>Organization is large and has a disintegrated structure. W</a:t>
            </a:r>
            <a:r>
              <a:rPr lang="en-CA" dirty="0" smtClean="0"/>
              <a:t>e </a:t>
            </a:r>
            <a:r>
              <a:rPr lang="en-CA" dirty="0"/>
              <a:t>mentioned that there is homomorphism between two charts. Therefore, design structure will be </a:t>
            </a:r>
            <a:r>
              <a:rPr lang="en-CA" dirty="0" smtClean="0"/>
              <a:t>split </a:t>
            </a:r>
            <a:r>
              <a:rPr lang="en-CA" dirty="0"/>
              <a:t>into parts.</a:t>
            </a:r>
          </a:p>
          <a:p>
            <a:endParaRPr lang="en-CA" dirty="0"/>
          </a:p>
        </p:txBody>
      </p:sp>
    </p:spTree>
    <p:extLst>
      <p:ext uri="{BB962C8B-B14F-4D97-AF65-F5344CB8AC3E}">
        <p14:creationId xmlns:p14="http://schemas.microsoft.com/office/powerpoint/2010/main" val="27385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ic Keyboard beside mug and click 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Unvan 1"/>
          <p:cNvSpPr>
            <a:spLocks noGrp="1"/>
          </p:cNvSpPr>
          <p:nvPr>
            <p:ph type="title"/>
          </p:nvPr>
        </p:nvSpPr>
        <p:spPr>
          <a:xfrm>
            <a:off x="1069848" y="576775"/>
            <a:ext cx="7877204" cy="1517201"/>
          </a:xfrm>
        </p:spPr>
        <p:txBody>
          <a:bodyPr>
            <a:normAutofit/>
          </a:bodyPr>
          <a:lstStyle/>
          <a:p>
            <a:r>
              <a:rPr lang="en-CA" sz="4000" dirty="0"/>
              <a:t>Why initial designers assigns too many people to the project?</a:t>
            </a:r>
          </a:p>
        </p:txBody>
      </p:sp>
      <p:sp>
        <p:nvSpPr>
          <p:cNvPr id="3" name="İçerik Yer Tutucusu 2"/>
          <p:cNvSpPr>
            <a:spLocks noGrp="1"/>
          </p:cNvSpPr>
          <p:nvPr>
            <p:ph idx="1"/>
          </p:nvPr>
        </p:nvSpPr>
        <p:spPr/>
        <p:txBody>
          <a:bodyPr>
            <a:normAutofit/>
          </a:bodyPr>
          <a:lstStyle/>
          <a:p>
            <a:pPr fontAlgn="ctr"/>
            <a:r>
              <a:rPr lang="tr-TR" dirty="0" smtClean="0"/>
              <a:t>L</a:t>
            </a:r>
            <a:r>
              <a:rPr lang="en-CA" dirty="0" err="1" smtClean="0"/>
              <a:t>arge</a:t>
            </a:r>
            <a:r>
              <a:rPr lang="en-CA" dirty="0" smtClean="0"/>
              <a:t> </a:t>
            </a:r>
            <a:r>
              <a:rPr lang="en-CA" dirty="0"/>
              <a:t>and </a:t>
            </a:r>
            <a:r>
              <a:rPr lang="en-CA" dirty="0" smtClean="0"/>
              <a:t>complex</a:t>
            </a:r>
            <a:r>
              <a:rPr lang="tr-TR" dirty="0" smtClean="0"/>
              <a:t> </a:t>
            </a:r>
            <a:r>
              <a:rPr lang="en-CA" dirty="0" smtClean="0"/>
              <a:t>projects</a:t>
            </a:r>
          </a:p>
          <a:p>
            <a:pPr fontAlgn="ctr"/>
            <a:r>
              <a:rPr lang="tr-TR" dirty="0" smtClean="0"/>
              <a:t>I</a:t>
            </a:r>
            <a:r>
              <a:rPr lang="en-CA" dirty="0" err="1" smtClean="0"/>
              <a:t>nitial</a:t>
            </a:r>
            <a:r>
              <a:rPr lang="en-CA" dirty="0" smtClean="0"/>
              <a:t> </a:t>
            </a:r>
            <a:r>
              <a:rPr lang="en-CA" dirty="0"/>
              <a:t>designers </a:t>
            </a:r>
            <a:endParaRPr lang="tr-TR" dirty="0" smtClean="0"/>
          </a:p>
          <a:p>
            <a:pPr lvl="1" fontAlgn="ctr">
              <a:buFont typeface="Courier New" panose="02070309020205020404" pitchFamily="49" charset="0"/>
              <a:buChar char="o"/>
            </a:pPr>
            <a:r>
              <a:rPr lang="en-CA" dirty="0" smtClean="0"/>
              <a:t>deal </a:t>
            </a:r>
            <a:r>
              <a:rPr lang="en-CA" dirty="0"/>
              <a:t>with </a:t>
            </a:r>
            <a:r>
              <a:rPr lang="en-CA" dirty="0" smtClean="0"/>
              <a:t>difficulty </a:t>
            </a:r>
            <a:r>
              <a:rPr lang="tr-TR" dirty="0" smtClean="0">
                <a:sym typeface="Wingdings" panose="05000000000000000000" pitchFamily="2" charset="2"/>
              </a:rPr>
              <a:t> </a:t>
            </a:r>
            <a:r>
              <a:rPr lang="en-CA" dirty="0" err="1" smtClean="0"/>
              <a:t>tr</a:t>
            </a:r>
            <a:r>
              <a:rPr lang="tr-TR" dirty="0" smtClean="0"/>
              <a:t>y</a:t>
            </a:r>
            <a:r>
              <a:rPr lang="en-CA" dirty="0" smtClean="0"/>
              <a:t> </a:t>
            </a:r>
            <a:r>
              <a:rPr lang="en-CA" dirty="0"/>
              <a:t>to </a:t>
            </a:r>
            <a:r>
              <a:rPr lang="en-CA" dirty="0" smtClean="0"/>
              <a:t>reduce </a:t>
            </a:r>
            <a:endParaRPr lang="tr-TR" dirty="0" smtClean="0"/>
          </a:p>
          <a:p>
            <a:pPr lvl="1" fontAlgn="ctr">
              <a:buFont typeface="Courier New" panose="02070309020205020404" pitchFamily="49" charset="0"/>
              <a:buChar char="o"/>
            </a:pPr>
            <a:r>
              <a:rPr lang="en-CA" dirty="0" smtClean="0"/>
              <a:t>lose control</a:t>
            </a:r>
            <a:endParaRPr lang="en-CA" dirty="0"/>
          </a:p>
          <a:p>
            <a:pPr fontAlgn="ctr"/>
            <a:r>
              <a:rPr lang="tr-TR" dirty="0" smtClean="0"/>
              <a:t>T</a:t>
            </a:r>
            <a:r>
              <a:rPr lang="en-CA" dirty="0" err="1" smtClean="0"/>
              <a:t>ime</a:t>
            </a:r>
            <a:r>
              <a:rPr lang="en-CA" dirty="0" smtClean="0"/>
              <a:t> </a:t>
            </a:r>
            <a:r>
              <a:rPr lang="en-CA" dirty="0"/>
              <a:t>and budget </a:t>
            </a:r>
            <a:r>
              <a:rPr lang="en-CA" dirty="0" smtClean="0"/>
              <a:t>pressure</a:t>
            </a:r>
            <a:endParaRPr lang="tr-TR" dirty="0" smtClean="0"/>
          </a:p>
          <a:p>
            <a:pPr fontAlgn="ctr"/>
            <a:r>
              <a:rPr lang="tr-TR" dirty="0" smtClean="0"/>
              <a:t>S</a:t>
            </a:r>
            <a:r>
              <a:rPr lang="en-CA" dirty="0" err="1" smtClean="0"/>
              <a:t>plit</a:t>
            </a:r>
            <a:r>
              <a:rPr lang="en-CA" dirty="0" smtClean="0"/>
              <a:t> </a:t>
            </a:r>
            <a:r>
              <a:rPr lang="en-CA" dirty="0"/>
              <a:t>the project into too many </a:t>
            </a:r>
            <a:r>
              <a:rPr lang="en-CA" dirty="0" smtClean="0"/>
              <a:t>parts</a:t>
            </a:r>
            <a:endParaRPr lang="tr-TR" dirty="0" smtClean="0"/>
          </a:p>
          <a:p>
            <a:pPr fontAlgn="ctr"/>
            <a:endParaRPr lang="en-CA" dirty="0"/>
          </a:p>
          <a:p>
            <a:pPr fontAlgn="ctr"/>
            <a:r>
              <a:rPr lang="tr-TR" dirty="0" smtClean="0"/>
              <a:t>M</a:t>
            </a:r>
            <a:r>
              <a:rPr lang="en-CA" dirty="0" err="1" smtClean="0"/>
              <a:t>anagers</a:t>
            </a:r>
            <a:r>
              <a:rPr lang="en-CA" dirty="0" smtClean="0"/>
              <a:t> want to use all of their resources. </a:t>
            </a:r>
            <a:endParaRPr lang="tr-TR" dirty="0" smtClean="0"/>
          </a:p>
          <a:p>
            <a:pPr fontAlgn="ctr"/>
            <a:r>
              <a:rPr lang="en-CA" dirty="0" smtClean="0"/>
              <a:t>Another pressure </a:t>
            </a:r>
            <a:r>
              <a:rPr lang="tr-TR" dirty="0" smtClean="0">
                <a:sym typeface="Wingdings" panose="05000000000000000000" pitchFamily="2" charset="2"/>
              </a:rPr>
              <a:t> Not </a:t>
            </a:r>
            <a:r>
              <a:rPr lang="en-CA" dirty="0" smtClean="0"/>
              <a:t>risk it, overpopulate</a:t>
            </a:r>
            <a:endParaRPr lang="en-CA" dirty="0"/>
          </a:p>
        </p:txBody>
      </p:sp>
    </p:spTree>
    <p:extLst>
      <p:ext uri="{BB962C8B-B14F-4D97-AF65-F5344CB8AC3E}">
        <p14:creationId xmlns:p14="http://schemas.microsoft.com/office/powerpoint/2010/main" val="317445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Management Example</a:t>
            </a:r>
            <a:endParaRPr lang="en-CA" dirty="0"/>
          </a:p>
        </p:txBody>
      </p:sp>
      <p:sp>
        <p:nvSpPr>
          <p:cNvPr id="3" name="İçerik Yer Tutucusu 2"/>
          <p:cNvSpPr>
            <a:spLocks noGrp="1"/>
          </p:cNvSpPr>
          <p:nvPr>
            <p:ph idx="1"/>
          </p:nvPr>
        </p:nvSpPr>
        <p:spPr>
          <a:xfrm>
            <a:off x="1069848" y="2560320"/>
            <a:ext cx="10058400" cy="3611880"/>
          </a:xfrm>
        </p:spPr>
        <p:txBody>
          <a:bodyPr>
            <a:normAutofit/>
          </a:bodyPr>
          <a:lstStyle/>
          <a:p>
            <a:r>
              <a:rPr lang="en-CA" sz="2400" dirty="0" smtClean="0"/>
              <a:t>“A </a:t>
            </a:r>
            <a:r>
              <a:rPr lang="en-CA" sz="2400" dirty="0"/>
              <a:t>manager must subcontract a crucial and difficult </a:t>
            </a:r>
            <a:r>
              <a:rPr lang="en-CA" sz="2400" dirty="0" smtClean="0"/>
              <a:t>design task</a:t>
            </a:r>
            <a:r>
              <a:rPr lang="en-CA" sz="2400" dirty="0"/>
              <a:t>. He has a choice of two contractors, </a:t>
            </a:r>
            <a:r>
              <a:rPr lang="en-CA" sz="2400" b="1" dirty="0"/>
              <a:t>a small </a:t>
            </a:r>
            <a:r>
              <a:rPr lang="en-CA" sz="2400" b="1" dirty="0" smtClean="0"/>
              <a:t>new organization </a:t>
            </a:r>
            <a:r>
              <a:rPr lang="en-CA" sz="2400" dirty="0"/>
              <a:t>which proposes an intuitively appealing </a:t>
            </a:r>
            <a:r>
              <a:rPr lang="en-CA" sz="2400" dirty="0" smtClean="0"/>
              <a:t>approach for </a:t>
            </a:r>
            <a:r>
              <a:rPr lang="en-CA" sz="2400" dirty="0"/>
              <a:t>much </a:t>
            </a:r>
            <a:r>
              <a:rPr lang="en-CA" sz="2400" b="1" dirty="0"/>
              <a:t>less money </a:t>
            </a:r>
            <a:r>
              <a:rPr lang="en-CA" sz="2400" dirty="0"/>
              <a:t>than is budgeted, and </a:t>
            </a:r>
            <a:r>
              <a:rPr lang="en-CA" sz="2400" dirty="0" smtClean="0"/>
              <a:t>an </a:t>
            </a:r>
            <a:r>
              <a:rPr lang="en-CA" sz="2400" b="1" dirty="0" smtClean="0"/>
              <a:t>established </a:t>
            </a:r>
            <a:r>
              <a:rPr lang="en-CA" sz="2400" b="1" dirty="0"/>
              <a:t>but conventional </a:t>
            </a:r>
            <a:r>
              <a:rPr lang="en-CA" sz="2400" dirty="0"/>
              <a:t>outfit which is asking a </a:t>
            </a:r>
            <a:r>
              <a:rPr lang="en-CA" sz="2400" dirty="0" smtClean="0"/>
              <a:t>more </a:t>
            </a:r>
            <a:r>
              <a:rPr lang="en-CA" sz="2400" b="1" dirty="0" smtClean="0"/>
              <a:t>"realistic</a:t>
            </a:r>
            <a:r>
              <a:rPr lang="en-CA" sz="2400" b="1" dirty="0"/>
              <a:t>" fee</a:t>
            </a:r>
            <a:r>
              <a:rPr lang="en-CA" sz="2400" dirty="0"/>
              <a:t>. He knows that if the bright young </a:t>
            </a:r>
            <a:r>
              <a:rPr lang="en-CA" sz="2400" dirty="0" smtClean="0"/>
              <a:t>organization </a:t>
            </a:r>
            <a:r>
              <a:rPr lang="en-CA" sz="2400" b="1" dirty="0" smtClean="0"/>
              <a:t>fails</a:t>
            </a:r>
            <a:r>
              <a:rPr lang="en-CA" sz="2400" dirty="0" smtClean="0"/>
              <a:t> </a:t>
            </a:r>
            <a:r>
              <a:rPr lang="en-CA" sz="2400" dirty="0"/>
              <a:t>to produce adequate results, he will be </a:t>
            </a:r>
            <a:r>
              <a:rPr lang="en-CA" sz="2400" b="1" dirty="0"/>
              <a:t>accused </a:t>
            </a:r>
            <a:r>
              <a:rPr lang="en-CA" sz="2400" b="1" dirty="0" smtClean="0"/>
              <a:t>of mismanagement</a:t>
            </a:r>
            <a:r>
              <a:rPr lang="en-CA" sz="2400" dirty="0"/>
              <a:t>, whereas if the </a:t>
            </a:r>
            <a:r>
              <a:rPr lang="en-CA" sz="2400" b="1" dirty="0"/>
              <a:t>established outfit fails</a:t>
            </a:r>
            <a:r>
              <a:rPr lang="en-CA" sz="2400" dirty="0"/>
              <a:t>, </a:t>
            </a:r>
            <a:r>
              <a:rPr lang="en-CA" sz="2400" dirty="0" smtClean="0"/>
              <a:t>it will </a:t>
            </a:r>
            <a:r>
              <a:rPr lang="en-CA" sz="2400" dirty="0"/>
              <a:t>be evidence that the </a:t>
            </a:r>
            <a:r>
              <a:rPr lang="en-CA" sz="2400" b="1" dirty="0"/>
              <a:t>problem is indeed a </a:t>
            </a:r>
            <a:r>
              <a:rPr lang="en-CA" sz="2400" b="1" dirty="0" smtClean="0"/>
              <a:t>difficult</a:t>
            </a:r>
            <a:r>
              <a:rPr lang="en-CA" sz="2400" dirty="0" smtClean="0"/>
              <a:t> one.”</a:t>
            </a:r>
            <a:endParaRPr lang="en-CA" sz="2400" dirty="0"/>
          </a:p>
        </p:txBody>
      </p:sp>
    </p:spTree>
    <p:extLst>
      <p:ext uri="{BB962C8B-B14F-4D97-AF65-F5344CB8AC3E}">
        <p14:creationId xmlns:p14="http://schemas.microsoft.com/office/powerpoint/2010/main" val="37594435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 U.S. dollar banknote"/>
          <p:cNvPicPr>
            <a:picLocks noChangeAspect="1" noChangeArrowheads="1"/>
          </p:cNvPicPr>
          <p:nvPr/>
        </p:nvPicPr>
        <p:blipFill rotWithShape="1">
          <a:blip r:embed="rId3">
            <a:extLst>
              <a:ext uri="{28A0092B-C50C-407E-A947-70E740481C1C}">
                <a14:useLocalDpi xmlns:a14="http://schemas.microsoft.com/office/drawing/2010/main" val="0"/>
              </a:ext>
            </a:extLst>
          </a:blip>
          <a:srcRect t="23284" r="49346" b="26050"/>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Unvan 1"/>
          <p:cNvSpPr>
            <a:spLocks noGrp="1"/>
          </p:cNvSpPr>
          <p:nvPr>
            <p:ph type="title"/>
          </p:nvPr>
        </p:nvSpPr>
        <p:spPr/>
        <p:txBody>
          <a:bodyPr>
            <a:normAutofit/>
          </a:bodyPr>
          <a:lstStyle/>
          <a:p>
            <a:r>
              <a:rPr lang="en-CA" sz="3600" dirty="0"/>
              <a:t>Why initial designers assigns too many people to the project?</a:t>
            </a:r>
          </a:p>
        </p:txBody>
      </p:sp>
      <p:sp>
        <p:nvSpPr>
          <p:cNvPr id="3" name="İçerik Yer Tutucusu 2"/>
          <p:cNvSpPr>
            <a:spLocks noGrp="1"/>
          </p:cNvSpPr>
          <p:nvPr>
            <p:ph idx="1"/>
          </p:nvPr>
        </p:nvSpPr>
        <p:spPr/>
        <p:txBody>
          <a:bodyPr/>
          <a:lstStyle/>
          <a:p>
            <a:r>
              <a:rPr lang="en-CA" dirty="0" smtClean="0"/>
              <a:t>Accounting theory </a:t>
            </a:r>
            <a:r>
              <a:rPr lang="en-CA" dirty="0" smtClean="0">
                <a:sym typeface="Wingdings" panose="05000000000000000000" pitchFamily="2" charset="2"/>
              </a:rPr>
              <a:t> resource unit = $</a:t>
            </a:r>
          </a:p>
          <a:p>
            <a:r>
              <a:rPr lang="en-CA" dirty="0" smtClean="0">
                <a:sym typeface="Wingdings" panose="05000000000000000000" pitchFamily="2" charset="2"/>
              </a:rPr>
              <a:t>Linearity</a:t>
            </a:r>
          </a:p>
          <a:p>
            <a:r>
              <a:rPr lang="en-CA" dirty="0" smtClean="0">
                <a:sym typeface="Wingdings" panose="05000000000000000000" pitchFamily="2" charset="2"/>
              </a:rPr>
              <a:t>2 men, 30 days = 30 men, </a:t>
            </a:r>
            <a:r>
              <a:rPr lang="en-CA" dirty="0">
                <a:sym typeface="Wingdings" panose="05000000000000000000" pitchFamily="2" charset="2"/>
              </a:rPr>
              <a:t>2days</a:t>
            </a:r>
          </a:p>
          <a:p>
            <a:r>
              <a:rPr lang="en-CA" dirty="0">
                <a:sym typeface="Wingdings" panose="05000000000000000000" pitchFamily="2" charset="2"/>
              </a:rPr>
              <a:t>Different designs (Homomorphism</a:t>
            </a:r>
            <a:r>
              <a:rPr lang="en-CA" dirty="0" smtClean="0">
                <a:sym typeface="Wingdings" panose="05000000000000000000" pitchFamily="2" charset="2"/>
              </a:rPr>
              <a:t>)</a:t>
            </a:r>
          </a:p>
          <a:p>
            <a:r>
              <a:rPr lang="en-CA" dirty="0" smtClean="0">
                <a:sym typeface="Wingdings" panose="05000000000000000000" pitchFamily="2" charset="2"/>
              </a:rPr>
              <a:t>Value wouldn’t the same</a:t>
            </a:r>
          </a:p>
          <a:p>
            <a:endParaRPr lang="en-CA" dirty="0">
              <a:sym typeface="Wingdings" panose="05000000000000000000" pitchFamily="2" charset="2"/>
            </a:endParaRPr>
          </a:p>
          <a:p>
            <a:r>
              <a:rPr lang="en-CA" dirty="0" smtClean="0">
                <a:sym typeface="Wingdings" panose="05000000000000000000" pitchFamily="2" charset="2"/>
              </a:rPr>
              <a:t>Manager with budget and power</a:t>
            </a:r>
          </a:p>
          <a:p>
            <a:r>
              <a:rPr lang="en-CA" dirty="0" smtClean="0">
                <a:sym typeface="Wingdings" panose="05000000000000000000" pitchFamily="2" charset="2"/>
              </a:rPr>
              <a:t>Increase # people</a:t>
            </a:r>
          </a:p>
          <a:p>
            <a:r>
              <a:rPr lang="en-CA" dirty="0" smtClean="0">
                <a:sym typeface="Wingdings" panose="05000000000000000000" pitchFamily="2" charset="2"/>
              </a:rPr>
              <a:t>Overpopulation  Worse design</a:t>
            </a:r>
            <a:endParaRPr lang="en-CA" dirty="0"/>
          </a:p>
        </p:txBody>
      </p:sp>
      <p:cxnSp>
        <p:nvCxnSpPr>
          <p:cNvPr id="5" name="Düz Bağlayıcı 4"/>
          <p:cNvCxnSpPr/>
          <p:nvPr/>
        </p:nvCxnSpPr>
        <p:spPr>
          <a:xfrm flipH="1">
            <a:off x="3080825" y="2947182"/>
            <a:ext cx="260252" cy="422030"/>
          </a:xfrm>
          <a:prstGeom prst="line">
            <a:avLst/>
          </a:prstGeom>
          <a:ln w="57150">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731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Organization Communication</a:t>
            </a:r>
            <a:endParaRPr lang="en-CA" dirty="0"/>
          </a:p>
        </p:txBody>
      </p:sp>
      <p:sp>
        <p:nvSpPr>
          <p:cNvPr id="3" name="İçerik Yer Tutucusu 2"/>
          <p:cNvSpPr>
            <a:spLocks noGrp="1"/>
          </p:cNvSpPr>
          <p:nvPr>
            <p:ph idx="1"/>
          </p:nvPr>
        </p:nvSpPr>
        <p:spPr/>
        <p:txBody>
          <a:bodyPr/>
          <a:lstStyle/>
          <a:p>
            <a:pPr fontAlgn="ctr"/>
            <a:r>
              <a:rPr lang="en-CA" dirty="0" smtClean="0"/>
              <a:t>Another </a:t>
            </a:r>
            <a:r>
              <a:rPr lang="en-CA" dirty="0"/>
              <a:t>important </a:t>
            </a:r>
            <a:r>
              <a:rPr lang="en-CA" dirty="0" smtClean="0"/>
              <a:t>aspect for system disintegration</a:t>
            </a:r>
            <a:endParaRPr lang="en-CA" dirty="0" smtClean="0"/>
          </a:p>
          <a:p>
            <a:pPr fontAlgn="ctr"/>
            <a:r>
              <a:rPr lang="en-CA" dirty="0" smtClean="0"/>
              <a:t>Number </a:t>
            </a:r>
            <a:r>
              <a:rPr lang="en-CA" dirty="0"/>
              <a:t>of communication path </a:t>
            </a:r>
            <a:r>
              <a:rPr lang="en-CA" dirty="0" smtClean="0"/>
              <a:t>~ </a:t>
            </a:r>
            <a:r>
              <a:rPr lang="en-CA" dirty="0" smtClean="0"/>
              <a:t>(#people</a:t>
            </a:r>
            <a:r>
              <a:rPr lang="en-CA" dirty="0" smtClean="0"/>
              <a:t>)</a:t>
            </a:r>
            <a:r>
              <a:rPr lang="en-CA" baseline="30000" dirty="0" smtClean="0"/>
              <a:t>2</a:t>
            </a:r>
            <a:r>
              <a:rPr lang="en-CA" dirty="0" smtClean="0"/>
              <a:t>/2</a:t>
            </a:r>
            <a:endParaRPr lang="en-CA" dirty="0" smtClean="0"/>
          </a:p>
          <a:p>
            <a:pPr fontAlgn="ctr"/>
            <a:r>
              <a:rPr lang="en-CA" dirty="0" smtClean="0"/>
              <a:t>Block </a:t>
            </a:r>
            <a:r>
              <a:rPr lang="en-CA" dirty="0"/>
              <a:t>the communication path </a:t>
            </a:r>
            <a:r>
              <a:rPr lang="en-CA" dirty="0" smtClean="0">
                <a:sym typeface="Wingdings" panose="05000000000000000000" pitchFamily="2" charset="2"/>
              </a:rPr>
              <a:t> </a:t>
            </a:r>
            <a:r>
              <a:rPr lang="en-CA" dirty="0" smtClean="0"/>
              <a:t>"</a:t>
            </a:r>
            <a:r>
              <a:rPr lang="en-CA" dirty="0"/>
              <a:t>work</a:t>
            </a:r>
            <a:r>
              <a:rPr lang="en-CA" dirty="0" smtClean="0"/>
              <a:t>" </a:t>
            </a:r>
          </a:p>
          <a:p>
            <a:pPr fontAlgn="ctr"/>
            <a:r>
              <a:rPr lang="en-CA" dirty="0" smtClean="0"/>
              <a:t>Management </a:t>
            </a:r>
            <a:r>
              <a:rPr lang="en-CA" dirty="0"/>
              <a:t>sets numerical constraints on the organization </a:t>
            </a:r>
            <a:r>
              <a:rPr lang="en-CA" dirty="0" smtClean="0"/>
              <a:t>graph</a:t>
            </a:r>
          </a:p>
          <a:p>
            <a:pPr fontAlgn="ctr"/>
            <a:endParaRPr lang="en-CA" dirty="0" smtClean="0"/>
          </a:p>
          <a:p>
            <a:pPr fontAlgn="ctr"/>
            <a:r>
              <a:rPr lang="en-CA" dirty="0" smtClean="0"/>
              <a:t>Military </a:t>
            </a:r>
            <a:r>
              <a:rPr lang="en-CA" dirty="0"/>
              <a:t>organization </a:t>
            </a:r>
            <a:r>
              <a:rPr lang="en-CA" dirty="0" smtClean="0"/>
              <a:t>structure</a:t>
            </a:r>
          </a:p>
          <a:p>
            <a:pPr lvl="1" fontAlgn="ctr">
              <a:buFont typeface="Courier New" panose="02070309020205020404" pitchFamily="49" charset="0"/>
              <a:buChar char="o"/>
            </a:pPr>
            <a:r>
              <a:rPr lang="en-CA" dirty="0" smtClean="0"/>
              <a:t>1 superior</a:t>
            </a:r>
          </a:p>
          <a:p>
            <a:pPr lvl="1" fontAlgn="ctr">
              <a:buFont typeface="Courier New" panose="02070309020205020404" pitchFamily="49" charset="0"/>
              <a:buChar char="o"/>
            </a:pPr>
            <a:r>
              <a:rPr lang="en-CA" dirty="0" smtClean="0"/>
              <a:t>~7 sub nodes</a:t>
            </a:r>
            <a:endParaRPr lang="en-CA" dirty="0" smtClean="0"/>
          </a:p>
          <a:p>
            <a:pPr fontAlgn="ctr"/>
            <a:r>
              <a:rPr lang="en-CA" dirty="0" smtClean="0"/>
              <a:t>Similar design structures</a:t>
            </a:r>
            <a:endParaRPr lang="en-CA" dirty="0"/>
          </a:p>
        </p:txBody>
      </p:sp>
      <p:pic>
        <p:nvPicPr>
          <p:cNvPr id="4" name="Resim 3"/>
          <p:cNvPicPr>
            <a:picLocks noChangeAspect="1"/>
          </p:cNvPicPr>
          <p:nvPr/>
        </p:nvPicPr>
        <p:blipFill>
          <a:blip r:embed="rId3"/>
          <a:stretch>
            <a:fillRect/>
          </a:stretch>
        </p:blipFill>
        <p:spPr>
          <a:xfrm>
            <a:off x="6478876" y="4406906"/>
            <a:ext cx="3649863" cy="1765294"/>
          </a:xfrm>
          <a:prstGeom prst="rect">
            <a:avLst/>
          </a:prstGeom>
        </p:spPr>
      </p:pic>
    </p:spTree>
    <p:extLst>
      <p:ext uri="{BB962C8B-B14F-4D97-AF65-F5344CB8AC3E}">
        <p14:creationId xmlns:p14="http://schemas.microsoft.com/office/powerpoint/2010/main" val="176088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95402" y="982132"/>
            <a:ext cx="9601196" cy="799167"/>
          </a:xfrm>
        </p:spPr>
        <p:txBody>
          <a:bodyPr>
            <a:normAutofit/>
          </a:bodyPr>
          <a:lstStyle/>
          <a:p>
            <a:r>
              <a:rPr lang="en-CA" dirty="0" smtClean="0"/>
              <a:t>Conway’s Law</a:t>
            </a:r>
            <a:endParaRPr lang="en-CA" dirty="0"/>
          </a:p>
        </p:txBody>
      </p:sp>
      <p:sp>
        <p:nvSpPr>
          <p:cNvPr id="3" name="İçerik Yer Tutucusu 2"/>
          <p:cNvSpPr>
            <a:spLocks noGrp="1"/>
          </p:cNvSpPr>
          <p:nvPr>
            <p:ph idx="1"/>
          </p:nvPr>
        </p:nvSpPr>
        <p:spPr/>
        <p:txBody>
          <a:bodyPr/>
          <a:lstStyle/>
          <a:p>
            <a:r>
              <a:rPr lang="en-CA" dirty="0" smtClean="0"/>
              <a:t>“</a:t>
            </a:r>
            <a:r>
              <a:rPr lang="tr-TR" i="1" dirty="0"/>
              <a:t>O</a:t>
            </a:r>
            <a:r>
              <a:rPr lang="en-US" i="1" dirty="0" err="1" smtClean="0"/>
              <a:t>rganizations</a:t>
            </a:r>
            <a:r>
              <a:rPr lang="en-US" i="1" dirty="0" smtClean="0"/>
              <a:t> </a:t>
            </a:r>
            <a:r>
              <a:rPr lang="en-US" i="1" dirty="0"/>
              <a:t>which design </a:t>
            </a:r>
            <a:r>
              <a:rPr lang="en-US" i="1" dirty="0" smtClean="0"/>
              <a:t>systems </a:t>
            </a:r>
            <a:r>
              <a:rPr lang="en-US" i="1" dirty="0"/>
              <a:t>are constrained to produce designs which are copies of the communication structures </a:t>
            </a:r>
            <a:r>
              <a:rPr lang="en-US" i="1" dirty="0" smtClean="0"/>
              <a:t>of </a:t>
            </a:r>
            <a:r>
              <a:rPr lang="en-US" i="1" dirty="0"/>
              <a:t>these organizations.</a:t>
            </a:r>
            <a:r>
              <a:rPr lang="en-CA" dirty="0" smtClean="0"/>
              <a:t>”</a:t>
            </a:r>
            <a:endParaRPr lang="tr-TR" dirty="0" smtClean="0"/>
          </a:p>
          <a:p>
            <a:endParaRPr lang="tr-TR" dirty="0"/>
          </a:p>
        </p:txBody>
      </p:sp>
      <p:pic>
        <p:nvPicPr>
          <p:cNvPr id="4" name="Resim 3"/>
          <p:cNvPicPr>
            <a:picLocks noChangeAspect="1"/>
          </p:cNvPicPr>
          <p:nvPr/>
        </p:nvPicPr>
        <p:blipFill>
          <a:blip r:embed="rId3"/>
          <a:stretch>
            <a:fillRect/>
          </a:stretch>
        </p:blipFill>
        <p:spPr>
          <a:xfrm>
            <a:off x="3397852" y="3057896"/>
            <a:ext cx="5396296" cy="2609973"/>
          </a:xfrm>
          <a:prstGeom prst="rect">
            <a:avLst/>
          </a:prstGeom>
        </p:spPr>
      </p:pic>
    </p:spTree>
    <p:extLst>
      <p:ext uri="{BB962C8B-B14F-4D97-AF65-F5344CB8AC3E}">
        <p14:creationId xmlns:p14="http://schemas.microsoft.com/office/powerpoint/2010/main" val="33638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opened not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Unvan 1"/>
          <p:cNvSpPr>
            <a:spLocks noGrp="1"/>
          </p:cNvSpPr>
          <p:nvPr>
            <p:ph type="title"/>
          </p:nvPr>
        </p:nvSpPr>
        <p:spPr/>
        <p:txBody>
          <a:bodyPr/>
          <a:lstStyle/>
          <a:p>
            <a:r>
              <a:rPr lang="tr-TR" dirty="0" err="1" smtClean="0"/>
              <a:t>Conclusion</a:t>
            </a:r>
            <a:endParaRPr lang="tr-TR" dirty="0"/>
          </a:p>
        </p:txBody>
      </p:sp>
      <p:sp>
        <p:nvSpPr>
          <p:cNvPr id="3" name="İçerik Yer Tutucusu 2"/>
          <p:cNvSpPr>
            <a:spLocks noGrp="1"/>
          </p:cNvSpPr>
          <p:nvPr>
            <p:ph idx="1"/>
          </p:nvPr>
        </p:nvSpPr>
        <p:spPr>
          <a:xfrm>
            <a:off x="1069848" y="2578608"/>
            <a:ext cx="4430620" cy="3593592"/>
          </a:xfrm>
        </p:spPr>
        <p:txBody>
          <a:bodyPr>
            <a:normAutofit/>
          </a:bodyPr>
          <a:lstStyle/>
          <a:p>
            <a:r>
              <a:rPr lang="en-CA" sz="2400" dirty="0" smtClean="0"/>
              <a:t>"</a:t>
            </a:r>
            <a:r>
              <a:rPr lang="en-CA" sz="2400" dirty="0" smtClean="0"/>
              <a:t>Organizations </a:t>
            </a:r>
            <a:r>
              <a:rPr lang="en-CA" sz="2400" dirty="0" smtClean="0"/>
              <a:t>which design systems are </a:t>
            </a:r>
            <a:r>
              <a:rPr lang="en-CA" sz="2400" dirty="0"/>
              <a:t>restricted </a:t>
            </a:r>
            <a:r>
              <a:rPr lang="en-CA" sz="2400" dirty="0" smtClean="0"/>
              <a:t>to produce designs which are copies of the communication structures of </a:t>
            </a:r>
            <a:r>
              <a:rPr lang="en-CA" sz="2400" dirty="0" smtClean="0"/>
              <a:t>their organization." </a:t>
            </a:r>
            <a:endParaRPr lang="en-CA" sz="2400" dirty="0" smtClean="0"/>
          </a:p>
        </p:txBody>
      </p:sp>
      <p:sp>
        <p:nvSpPr>
          <p:cNvPr id="6" name="İçerik Yer Tutucusu 2"/>
          <p:cNvSpPr txBox="1">
            <a:spLocks/>
          </p:cNvSpPr>
          <p:nvPr/>
        </p:nvSpPr>
        <p:spPr>
          <a:xfrm>
            <a:off x="6630924" y="2578608"/>
            <a:ext cx="4430620" cy="35935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CA" sz="2400" dirty="0" smtClean="0"/>
              <a:t>If the design management is not flexible enough to organize the design groups’ communication, system design will disintegrate more.</a:t>
            </a:r>
            <a:endParaRPr lang="tr-TR" sz="2400" dirty="0"/>
          </a:p>
        </p:txBody>
      </p:sp>
    </p:spTree>
    <p:extLst>
      <p:ext uri="{BB962C8B-B14F-4D97-AF65-F5344CB8AC3E}">
        <p14:creationId xmlns:p14="http://schemas.microsoft.com/office/powerpoint/2010/main" val="356940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Conclusion</a:t>
            </a:r>
            <a:endParaRPr lang="en-CA" dirty="0"/>
          </a:p>
        </p:txBody>
      </p:sp>
      <p:sp>
        <p:nvSpPr>
          <p:cNvPr id="3" name="İçerik Yer Tutucusu 2"/>
          <p:cNvSpPr>
            <a:spLocks noGrp="1"/>
          </p:cNvSpPr>
          <p:nvPr>
            <p:ph idx="1"/>
          </p:nvPr>
        </p:nvSpPr>
        <p:spPr>
          <a:xfrm>
            <a:off x="1069848" y="2419642"/>
            <a:ext cx="10058400" cy="3752557"/>
          </a:xfrm>
        </p:spPr>
        <p:txBody>
          <a:bodyPr/>
          <a:lstStyle/>
          <a:p>
            <a:pPr fontAlgn="ctr"/>
            <a:r>
              <a:rPr lang="en-CA" dirty="0"/>
              <a:t>First design concepts </a:t>
            </a:r>
            <a:r>
              <a:rPr lang="en-CA" dirty="0" smtClean="0">
                <a:sym typeface="Wingdings" panose="05000000000000000000" pitchFamily="2" charset="2"/>
              </a:rPr>
              <a:t> not th</a:t>
            </a:r>
            <a:r>
              <a:rPr lang="en-CA" dirty="0" smtClean="0"/>
              <a:t>e best </a:t>
            </a:r>
            <a:r>
              <a:rPr lang="en-CA" dirty="0" smtClean="0">
                <a:sym typeface="Wingdings" panose="05000000000000000000" pitchFamily="2" charset="2"/>
              </a:rPr>
              <a:t></a:t>
            </a:r>
            <a:r>
              <a:rPr lang="en-CA" dirty="0" smtClean="0"/>
              <a:t> change</a:t>
            </a:r>
          </a:p>
          <a:p>
            <a:pPr fontAlgn="ctr"/>
            <a:r>
              <a:rPr lang="en-CA" dirty="0" smtClean="0"/>
              <a:t>New </a:t>
            </a:r>
            <a:r>
              <a:rPr lang="en-CA" dirty="0"/>
              <a:t>communication ways in the design organization </a:t>
            </a:r>
            <a:endParaRPr lang="en-CA" dirty="0" smtClean="0"/>
          </a:p>
          <a:p>
            <a:pPr fontAlgn="ctr"/>
            <a:r>
              <a:rPr lang="en-CA" dirty="0" smtClean="0"/>
              <a:t>Flexible </a:t>
            </a:r>
            <a:r>
              <a:rPr lang="en-CA" dirty="0"/>
              <a:t>for new design </a:t>
            </a:r>
            <a:r>
              <a:rPr lang="en-CA" dirty="0" smtClean="0"/>
              <a:t>concepts</a:t>
            </a:r>
          </a:p>
          <a:p>
            <a:pPr fontAlgn="ctr"/>
            <a:endParaRPr lang="en-CA" dirty="0"/>
          </a:p>
          <a:p>
            <a:pPr fontAlgn="ctr"/>
            <a:r>
              <a:rPr lang="en-CA" dirty="0" smtClean="0"/>
              <a:t>No communication + </a:t>
            </a:r>
            <a:r>
              <a:rPr lang="en-CA" dirty="0"/>
              <a:t>adding </a:t>
            </a:r>
            <a:r>
              <a:rPr lang="en-CA" dirty="0" smtClean="0"/>
              <a:t>manpower </a:t>
            </a:r>
            <a:r>
              <a:rPr lang="en-CA" dirty="0"/>
              <a:t>≠ productivity </a:t>
            </a:r>
            <a:r>
              <a:rPr lang="en-CA" dirty="0" smtClean="0"/>
              <a:t>increase</a:t>
            </a:r>
          </a:p>
          <a:p>
            <a:pPr fontAlgn="ctr"/>
            <a:r>
              <a:rPr lang="en-CA" dirty="0" smtClean="0"/>
              <a:t>In </a:t>
            </a:r>
            <a:r>
              <a:rPr lang="en-CA" dirty="0"/>
              <a:t>fact, it might even decrease </a:t>
            </a:r>
            <a:r>
              <a:rPr lang="en-CA" dirty="0" smtClean="0"/>
              <a:t>it</a:t>
            </a:r>
            <a:endParaRPr lang="en-CA" dirty="0"/>
          </a:p>
        </p:txBody>
      </p:sp>
    </p:spTree>
    <p:extLst>
      <p:ext uri="{BB962C8B-B14F-4D97-AF65-F5344CB8AC3E}">
        <p14:creationId xmlns:p14="http://schemas.microsoft.com/office/powerpoint/2010/main" val="200057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Thank you!</a:t>
            </a:r>
            <a:endParaRPr lang="en-CA" dirty="0"/>
          </a:p>
        </p:txBody>
      </p:sp>
      <p:sp>
        <p:nvSpPr>
          <p:cNvPr id="4" name="Metin Yer Tutucusu 3"/>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600597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References</a:t>
            </a:r>
            <a:endParaRPr lang="en-CA" dirty="0"/>
          </a:p>
        </p:txBody>
      </p:sp>
      <p:sp>
        <p:nvSpPr>
          <p:cNvPr id="3" name="İçerik Yer Tutucusu 2"/>
          <p:cNvSpPr>
            <a:spLocks noGrp="1"/>
          </p:cNvSpPr>
          <p:nvPr>
            <p:ph sz="half" idx="1"/>
          </p:nvPr>
        </p:nvSpPr>
        <p:spPr>
          <a:xfrm>
            <a:off x="654149" y="1702191"/>
            <a:ext cx="5078435" cy="1631852"/>
          </a:xfrm>
        </p:spPr>
        <p:txBody>
          <a:bodyPr>
            <a:normAutofit fontScale="40000" lnSpcReduction="20000"/>
          </a:bodyPr>
          <a:lstStyle/>
          <a:p>
            <a:r>
              <a:rPr lang="tr-TR" sz="3500" dirty="0">
                <a:hlinkClick r:id="rId3"/>
              </a:rPr>
              <a:t>http://www.melconway.com/Home/Committees_Paper.html</a:t>
            </a:r>
            <a:endParaRPr lang="tr-TR" sz="3500" dirty="0" smtClean="0">
              <a:hlinkClick r:id="rId3"/>
            </a:endParaRPr>
          </a:p>
          <a:p>
            <a:r>
              <a:rPr lang="tr-TR" sz="3500" dirty="0">
                <a:hlinkClick r:id="rId3"/>
              </a:rPr>
              <a:t>http://www.melconway.com/Home/pdf/committees.pdf</a:t>
            </a:r>
          </a:p>
          <a:p>
            <a:r>
              <a:rPr lang="tr-TR" sz="3500" dirty="0" smtClean="0">
                <a:hlinkClick r:id="rId3"/>
              </a:rPr>
              <a:t>https</a:t>
            </a:r>
            <a:r>
              <a:rPr lang="tr-TR" sz="3500" dirty="0">
                <a:hlinkClick r:id="rId3"/>
              </a:rPr>
              <a:t>://</a:t>
            </a:r>
            <a:r>
              <a:rPr lang="tr-TR" sz="3500" dirty="0" smtClean="0">
                <a:hlinkClick r:id="rId3"/>
              </a:rPr>
              <a:t>en.wikipedia.org/wiki/Melvin_Conway</a:t>
            </a:r>
            <a:endParaRPr lang="tr-TR" sz="3500" dirty="0"/>
          </a:p>
          <a:p>
            <a:r>
              <a:rPr lang="en-CA" sz="3500" dirty="0" smtClean="0">
                <a:hlinkClick r:id="rId4"/>
              </a:rPr>
              <a:t>https</a:t>
            </a:r>
            <a:r>
              <a:rPr lang="en-CA" sz="3500" dirty="0">
                <a:hlinkClick r:id="rId4"/>
              </a:rPr>
              <a:t>://</a:t>
            </a:r>
            <a:r>
              <a:rPr lang="en-CA" sz="3500" dirty="0" smtClean="0">
                <a:hlinkClick r:id="rId4"/>
              </a:rPr>
              <a:t>www.wikiwand.com/en/Conway%27s_law</a:t>
            </a:r>
            <a:endParaRPr lang="tr-TR" sz="3500" dirty="0" smtClean="0"/>
          </a:p>
          <a:p>
            <a:r>
              <a:rPr lang="en-CA" sz="3500" dirty="0" smtClean="0"/>
              <a:t>The New Industrial State</a:t>
            </a:r>
            <a:endParaRPr lang="tr-TR" sz="3500" dirty="0" smtClean="0"/>
          </a:p>
          <a:p>
            <a:endParaRPr lang="en-CA" dirty="0"/>
          </a:p>
        </p:txBody>
      </p:sp>
      <p:sp>
        <p:nvSpPr>
          <p:cNvPr id="6" name="İçerik Yer Tutucusu 5"/>
          <p:cNvSpPr>
            <a:spLocks noGrp="1"/>
          </p:cNvSpPr>
          <p:nvPr>
            <p:ph sz="half" idx="2"/>
          </p:nvPr>
        </p:nvSpPr>
        <p:spPr>
          <a:xfrm>
            <a:off x="654149" y="3615397"/>
            <a:ext cx="5078436" cy="2876843"/>
          </a:xfrm>
        </p:spPr>
        <p:txBody>
          <a:bodyPr>
            <a:normAutofit fontScale="40000" lnSpcReduction="20000"/>
          </a:bodyPr>
          <a:lstStyle/>
          <a:p>
            <a:pPr marL="0" indent="0">
              <a:buNone/>
            </a:pPr>
            <a:r>
              <a:rPr lang="en-CA" sz="4000" i="1" dirty="0" smtClean="0"/>
              <a:t>Images</a:t>
            </a:r>
          </a:p>
          <a:p>
            <a:r>
              <a:rPr lang="tr-TR" sz="3000" dirty="0" smtClean="0"/>
              <a:t>Design</a:t>
            </a:r>
            <a:r>
              <a:rPr lang="tr-TR" sz="3000" dirty="0"/>
              <a:t>: </a:t>
            </a:r>
            <a:r>
              <a:rPr lang="en-CA" sz="3000" dirty="0"/>
              <a:t>Photo by </a:t>
            </a:r>
            <a:r>
              <a:rPr lang="en-CA" sz="3000" dirty="0" err="1">
                <a:hlinkClick r:id="rId5"/>
              </a:rPr>
              <a:t>Edho</a:t>
            </a:r>
            <a:r>
              <a:rPr lang="en-CA" sz="3000" dirty="0">
                <a:hlinkClick r:id="rId5"/>
              </a:rPr>
              <a:t> </a:t>
            </a:r>
            <a:r>
              <a:rPr lang="en-CA" sz="3000" dirty="0" err="1">
                <a:hlinkClick r:id="rId5"/>
              </a:rPr>
              <a:t>Pratama</a:t>
            </a:r>
            <a:r>
              <a:rPr lang="en-CA" sz="3000" dirty="0"/>
              <a:t> on </a:t>
            </a:r>
            <a:r>
              <a:rPr lang="en-CA" sz="3000" dirty="0" err="1">
                <a:hlinkClick r:id="rId6"/>
              </a:rPr>
              <a:t>Unsplash</a:t>
            </a:r>
            <a:endParaRPr lang="tr-TR" sz="3000" dirty="0"/>
          </a:p>
          <a:p>
            <a:r>
              <a:rPr lang="en-CA" sz="3000" dirty="0" smtClean="0"/>
              <a:t>System</a:t>
            </a:r>
            <a:r>
              <a:rPr lang="tr-TR" sz="3000" dirty="0" smtClean="0"/>
              <a:t>: </a:t>
            </a:r>
            <a:r>
              <a:rPr lang="en-CA" sz="3000" dirty="0"/>
              <a:t>Photo by </a:t>
            </a:r>
            <a:r>
              <a:rPr lang="en-CA" sz="3000" dirty="0">
                <a:hlinkClick r:id="rId7"/>
              </a:rPr>
              <a:t>Clint Adair</a:t>
            </a:r>
            <a:r>
              <a:rPr lang="en-CA" sz="3000" dirty="0"/>
              <a:t> on </a:t>
            </a:r>
            <a:r>
              <a:rPr lang="en-CA" sz="3000" dirty="0" err="1">
                <a:hlinkClick r:id="rId8"/>
              </a:rPr>
              <a:t>Unsplash</a:t>
            </a:r>
            <a:endParaRPr lang="tr-TR" sz="3000" dirty="0"/>
          </a:p>
          <a:p>
            <a:r>
              <a:rPr lang="tr-TR" sz="3000" dirty="0"/>
              <a:t>Money: </a:t>
            </a:r>
            <a:r>
              <a:rPr lang="en-CA" sz="3000" dirty="0"/>
              <a:t>Photo by </a:t>
            </a:r>
            <a:r>
              <a:rPr lang="en-CA" sz="3000" dirty="0" err="1">
                <a:hlinkClick r:id="rId9"/>
              </a:rPr>
              <a:t>Pepi</a:t>
            </a:r>
            <a:r>
              <a:rPr lang="en-CA" sz="3000" dirty="0">
                <a:hlinkClick r:id="rId9"/>
              </a:rPr>
              <a:t> </a:t>
            </a:r>
            <a:r>
              <a:rPr lang="en-CA" sz="3000" dirty="0" err="1">
                <a:hlinkClick r:id="rId9"/>
              </a:rPr>
              <a:t>Stojanovski</a:t>
            </a:r>
            <a:r>
              <a:rPr lang="en-CA" sz="3000" dirty="0"/>
              <a:t> on </a:t>
            </a:r>
            <a:r>
              <a:rPr lang="en-CA" sz="3000" dirty="0" err="1">
                <a:hlinkClick r:id="rId10"/>
              </a:rPr>
              <a:t>Unsplash</a:t>
            </a:r>
            <a:endParaRPr lang="tr-TR" sz="3000" dirty="0"/>
          </a:p>
          <a:p>
            <a:r>
              <a:rPr lang="en-CA" sz="3000" dirty="0" smtClean="0"/>
              <a:t>Stages</a:t>
            </a:r>
            <a:r>
              <a:rPr lang="tr-TR" sz="3000" dirty="0" smtClean="0"/>
              <a:t> </a:t>
            </a:r>
            <a:r>
              <a:rPr lang="tr-TR" sz="3000" dirty="0"/>
              <a:t>of Design: </a:t>
            </a:r>
            <a:r>
              <a:rPr lang="en-CA" sz="3000" dirty="0"/>
              <a:t>Photo by </a:t>
            </a:r>
            <a:r>
              <a:rPr lang="en-CA" sz="3000" dirty="0">
                <a:hlinkClick r:id="rId11"/>
              </a:rPr>
              <a:t>Alvaro Reyes</a:t>
            </a:r>
            <a:r>
              <a:rPr lang="en-CA" sz="3000" dirty="0"/>
              <a:t> on </a:t>
            </a:r>
            <a:r>
              <a:rPr lang="en-CA" sz="3000" dirty="0" err="1">
                <a:hlinkClick r:id="rId12"/>
              </a:rPr>
              <a:t>Unsplash</a:t>
            </a:r>
            <a:endParaRPr lang="tr-TR" sz="3000" dirty="0"/>
          </a:p>
          <a:p>
            <a:r>
              <a:rPr lang="en-CA" sz="3000" dirty="0" smtClean="0"/>
              <a:t>Lifecycle</a:t>
            </a:r>
            <a:r>
              <a:rPr lang="tr-TR" sz="3000" dirty="0" smtClean="0"/>
              <a:t>: </a:t>
            </a:r>
            <a:r>
              <a:rPr lang="fi-FI" sz="3000" dirty="0"/>
              <a:t>Photo by </a:t>
            </a:r>
            <a:r>
              <a:rPr lang="fi-FI" sz="3000" dirty="0">
                <a:hlinkClick r:id="rId13"/>
              </a:rPr>
              <a:t>Kelly Sikkema</a:t>
            </a:r>
            <a:r>
              <a:rPr lang="fi-FI" sz="3000" dirty="0"/>
              <a:t> on </a:t>
            </a:r>
            <a:r>
              <a:rPr lang="fi-FI" sz="3000" dirty="0">
                <a:hlinkClick r:id="rId14"/>
              </a:rPr>
              <a:t>Unsplash</a:t>
            </a:r>
            <a:endParaRPr lang="tr-TR" sz="3000" dirty="0"/>
          </a:p>
          <a:p>
            <a:r>
              <a:rPr lang="en-CA" sz="3000" dirty="0" smtClean="0"/>
              <a:t>Designed system (Tree): Photo </a:t>
            </a:r>
            <a:r>
              <a:rPr lang="en-CA" sz="3000" dirty="0"/>
              <a:t>by </a:t>
            </a:r>
            <a:r>
              <a:rPr lang="en-CA" sz="3000" dirty="0" err="1">
                <a:hlinkClick r:id="rId15"/>
              </a:rPr>
              <a:t>Fabrice</a:t>
            </a:r>
            <a:r>
              <a:rPr lang="en-CA" sz="3000" dirty="0">
                <a:hlinkClick r:id="rId15"/>
              </a:rPr>
              <a:t> Villard</a:t>
            </a:r>
            <a:r>
              <a:rPr lang="en-CA" sz="3000" dirty="0"/>
              <a:t> on </a:t>
            </a:r>
            <a:r>
              <a:rPr lang="en-CA" sz="3000" dirty="0" err="1">
                <a:hlinkClick r:id="rId16"/>
              </a:rPr>
              <a:t>Unsplash</a:t>
            </a:r>
            <a:endParaRPr lang="tr-TR" sz="3000" dirty="0"/>
          </a:p>
          <a:p>
            <a:endParaRPr lang="en-CA" dirty="0"/>
          </a:p>
        </p:txBody>
      </p:sp>
      <p:sp>
        <p:nvSpPr>
          <p:cNvPr id="4" name="İçerik Yer Tutucusu 2"/>
          <p:cNvSpPr txBox="1">
            <a:spLocks/>
          </p:cNvSpPr>
          <p:nvPr/>
        </p:nvSpPr>
        <p:spPr>
          <a:xfrm>
            <a:off x="6358597" y="1702191"/>
            <a:ext cx="5185350" cy="479004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CA" sz="1200" dirty="0" smtClean="0"/>
              <a:t>Bus</a:t>
            </a:r>
            <a:r>
              <a:rPr lang="tr-TR" sz="1200" dirty="0" smtClean="0"/>
              <a:t>: </a:t>
            </a:r>
            <a:r>
              <a:rPr lang="en-CA" sz="1200" dirty="0" smtClean="0"/>
              <a:t>Photo by </a:t>
            </a:r>
            <a:r>
              <a:rPr lang="en-CA" sz="1200" dirty="0" smtClean="0">
                <a:hlinkClick r:id="rId17"/>
              </a:rPr>
              <a:t>Mario Sessions</a:t>
            </a:r>
            <a:r>
              <a:rPr lang="en-CA" sz="1200" dirty="0" smtClean="0"/>
              <a:t> on </a:t>
            </a:r>
            <a:r>
              <a:rPr lang="en-CA" sz="1200" dirty="0" err="1" smtClean="0">
                <a:hlinkClick r:id="rId18"/>
              </a:rPr>
              <a:t>Unsplash</a:t>
            </a:r>
            <a:endParaRPr lang="tr-TR" sz="1200" dirty="0" smtClean="0"/>
          </a:p>
          <a:p>
            <a:r>
              <a:rPr lang="en-CA" sz="1200" dirty="0" smtClean="0"/>
              <a:t>Plane</a:t>
            </a:r>
            <a:r>
              <a:rPr lang="tr-TR" sz="1200" dirty="0" smtClean="0"/>
              <a:t>: </a:t>
            </a:r>
            <a:r>
              <a:rPr lang="en-CA" sz="1200" dirty="0" smtClean="0"/>
              <a:t>Photo by </a:t>
            </a:r>
            <a:r>
              <a:rPr lang="en-CA" sz="1200" dirty="0" smtClean="0">
                <a:hlinkClick r:id="rId19"/>
              </a:rPr>
              <a:t>Gary </a:t>
            </a:r>
            <a:r>
              <a:rPr lang="en-CA" sz="1200" dirty="0" err="1" smtClean="0">
                <a:hlinkClick r:id="rId19"/>
              </a:rPr>
              <a:t>Lopater</a:t>
            </a:r>
            <a:r>
              <a:rPr lang="en-CA" sz="1200" dirty="0" smtClean="0"/>
              <a:t> on </a:t>
            </a:r>
            <a:r>
              <a:rPr lang="en-CA" sz="1200" dirty="0" err="1" smtClean="0">
                <a:hlinkClick r:id="rId20"/>
              </a:rPr>
              <a:t>Unsplash</a:t>
            </a:r>
            <a:endParaRPr lang="tr-TR" sz="1200" dirty="0" smtClean="0"/>
          </a:p>
          <a:p>
            <a:r>
              <a:rPr lang="tr-TR" sz="1200" dirty="0" smtClean="0"/>
              <a:t>Train: </a:t>
            </a:r>
            <a:r>
              <a:rPr lang="en-CA" sz="1200" dirty="0" smtClean="0"/>
              <a:t>Photo by </a:t>
            </a:r>
            <a:r>
              <a:rPr lang="en-CA" sz="1200" dirty="0" err="1" smtClean="0">
                <a:hlinkClick r:id="rId21"/>
              </a:rPr>
              <a:t>Ankush</a:t>
            </a:r>
            <a:r>
              <a:rPr lang="en-CA" sz="1200" dirty="0" smtClean="0">
                <a:hlinkClick r:id="rId21"/>
              </a:rPr>
              <a:t> </a:t>
            </a:r>
            <a:r>
              <a:rPr lang="en-CA" sz="1200" dirty="0" err="1" smtClean="0">
                <a:hlinkClick r:id="rId21"/>
              </a:rPr>
              <a:t>Minda</a:t>
            </a:r>
            <a:r>
              <a:rPr lang="en-CA" sz="1200" dirty="0" smtClean="0"/>
              <a:t> on </a:t>
            </a:r>
            <a:r>
              <a:rPr lang="en-CA" sz="1200" dirty="0" err="1" smtClean="0">
                <a:hlinkClick r:id="rId22"/>
              </a:rPr>
              <a:t>Unsplash</a:t>
            </a:r>
            <a:endParaRPr lang="tr-TR" sz="1200" dirty="0" smtClean="0"/>
          </a:p>
          <a:p>
            <a:r>
              <a:rPr lang="en-CA" sz="1200" dirty="0" smtClean="0"/>
              <a:t>Parking</a:t>
            </a:r>
            <a:r>
              <a:rPr lang="tr-TR" sz="1200" dirty="0" smtClean="0"/>
              <a:t> lot: </a:t>
            </a:r>
            <a:r>
              <a:rPr lang="en-CA" sz="1200" dirty="0" smtClean="0"/>
              <a:t>Photo by </a:t>
            </a:r>
            <a:r>
              <a:rPr lang="en-CA" sz="1200" dirty="0" smtClean="0">
                <a:hlinkClick r:id="rId23"/>
              </a:rPr>
              <a:t>John </a:t>
            </a:r>
            <a:r>
              <a:rPr lang="en-CA" sz="1200" dirty="0" err="1" smtClean="0">
                <a:hlinkClick r:id="rId23"/>
              </a:rPr>
              <a:t>Matychuk</a:t>
            </a:r>
            <a:r>
              <a:rPr lang="en-CA" sz="1200" dirty="0" smtClean="0"/>
              <a:t> on </a:t>
            </a:r>
            <a:r>
              <a:rPr lang="en-CA" sz="1200" dirty="0" err="1" smtClean="0">
                <a:hlinkClick r:id="rId24"/>
              </a:rPr>
              <a:t>Unsplash</a:t>
            </a:r>
            <a:endParaRPr lang="tr-TR" sz="1200" dirty="0" smtClean="0"/>
          </a:p>
          <a:p>
            <a:r>
              <a:rPr lang="en-CA" sz="1200" dirty="0" smtClean="0"/>
              <a:t>Taxi</a:t>
            </a:r>
            <a:r>
              <a:rPr lang="tr-TR" sz="1200" dirty="0" smtClean="0"/>
              <a:t>: </a:t>
            </a:r>
            <a:r>
              <a:rPr lang="en-CA" sz="1200" dirty="0" smtClean="0"/>
              <a:t>Photo by </a:t>
            </a:r>
            <a:r>
              <a:rPr lang="en-CA" sz="1200" dirty="0" smtClean="0">
                <a:hlinkClick r:id="rId25"/>
              </a:rPr>
              <a:t>Jesse Bowser</a:t>
            </a:r>
            <a:r>
              <a:rPr lang="en-CA" sz="1200" dirty="0" smtClean="0"/>
              <a:t> on </a:t>
            </a:r>
            <a:r>
              <a:rPr lang="en-CA" sz="1200" dirty="0" err="1" smtClean="0">
                <a:hlinkClick r:id="rId26"/>
              </a:rPr>
              <a:t>Unsplash</a:t>
            </a:r>
            <a:endParaRPr lang="tr-TR" sz="1200" dirty="0" smtClean="0"/>
          </a:p>
          <a:p>
            <a:r>
              <a:rPr lang="en-CA" sz="1200" dirty="0" smtClean="0"/>
              <a:t>Bus</a:t>
            </a:r>
            <a:r>
              <a:rPr lang="tr-TR" sz="1200" dirty="0" smtClean="0"/>
              <a:t> stop: </a:t>
            </a:r>
            <a:r>
              <a:rPr lang="en-CA" sz="1200" dirty="0" smtClean="0"/>
              <a:t>Photo by </a:t>
            </a:r>
            <a:r>
              <a:rPr lang="en-CA" sz="1200" dirty="0" smtClean="0">
                <a:hlinkClick r:id="rId27"/>
              </a:rPr>
              <a:t>Dele </a:t>
            </a:r>
            <a:r>
              <a:rPr lang="en-CA" sz="1200" dirty="0" err="1" smtClean="0">
                <a:hlinkClick r:id="rId27"/>
              </a:rPr>
              <a:t>Oke</a:t>
            </a:r>
            <a:r>
              <a:rPr lang="en-CA" sz="1200" dirty="0" smtClean="0"/>
              <a:t> on </a:t>
            </a:r>
            <a:r>
              <a:rPr lang="en-CA" sz="1200" dirty="0" err="1" smtClean="0">
                <a:hlinkClick r:id="rId28"/>
              </a:rPr>
              <a:t>Unsplash</a:t>
            </a:r>
            <a:endParaRPr lang="tr-TR" sz="1200" dirty="0" smtClean="0"/>
          </a:p>
          <a:p>
            <a:r>
              <a:rPr lang="tr-TR" sz="1200" dirty="0" smtClean="0"/>
              <a:t>Time: </a:t>
            </a:r>
            <a:r>
              <a:rPr lang="en-CA" sz="1200" dirty="0" smtClean="0"/>
              <a:t>Photo by </a:t>
            </a:r>
            <a:r>
              <a:rPr lang="en-CA" sz="1200" dirty="0" err="1" smtClean="0">
                <a:hlinkClick r:id="rId29"/>
              </a:rPr>
              <a:t>Agê</a:t>
            </a:r>
            <a:r>
              <a:rPr lang="en-CA" sz="1200" dirty="0" smtClean="0">
                <a:hlinkClick r:id="rId29"/>
              </a:rPr>
              <a:t> Barros</a:t>
            </a:r>
            <a:r>
              <a:rPr lang="en-CA" sz="1200" dirty="0" smtClean="0"/>
              <a:t> on </a:t>
            </a:r>
            <a:r>
              <a:rPr lang="en-CA" sz="1200" dirty="0" err="1" smtClean="0">
                <a:hlinkClick r:id="rId30"/>
              </a:rPr>
              <a:t>Unsplash</a:t>
            </a:r>
            <a:endParaRPr lang="tr-TR" sz="1200" dirty="0" smtClean="0"/>
          </a:p>
          <a:p>
            <a:r>
              <a:rPr lang="en-CA" sz="1200" dirty="0" smtClean="0"/>
              <a:t>System</a:t>
            </a:r>
            <a:r>
              <a:rPr lang="tr-TR" sz="1200" dirty="0" smtClean="0"/>
              <a:t> Management (</a:t>
            </a:r>
            <a:r>
              <a:rPr lang="tr-TR" sz="1200" dirty="0" err="1" smtClean="0"/>
              <a:t>Paper</a:t>
            </a:r>
            <a:r>
              <a:rPr lang="tr-TR" sz="1200" dirty="0" smtClean="0"/>
              <a:t>): </a:t>
            </a:r>
            <a:r>
              <a:rPr lang="en-CA" sz="1200" dirty="0" smtClean="0"/>
              <a:t>Photo by </a:t>
            </a:r>
            <a:r>
              <a:rPr lang="en-CA" sz="1200" dirty="0" smtClean="0">
                <a:hlinkClick r:id="rId31"/>
              </a:rPr>
              <a:t>Isaac Smith</a:t>
            </a:r>
            <a:r>
              <a:rPr lang="en-CA" sz="1200" dirty="0" smtClean="0"/>
              <a:t> on </a:t>
            </a:r>
            <a:r>
              <a:rPr lang="en-CA" sz="1200" dirty="0" err="1" smtClean="0">
                <a:hlinkClick r:id="rId8"/>
              </a:rPr>
              <a:t>Unsplash</a:t>
            </a:r>
            <a:endParaRPr lang="en-CA" sz="1200" dirty="0" smtClean="0"/>
          </a:p>
          <a:p>
            <a:r>
              <a:rPr lang="en-CA" sz="1200" dirty="0" smtClean="0"/>
              <a:t>1 Dollar: Photo </a:t>
            </a:r>
            <a:r>
              <a:rPr lang="en-CA" sz="1200" dirty="0"/>
              <a:t>by </a:t>
            </a:r>
            <a:r>
              <a:rPr lang="en-CA" sz="1200" dirty="0" err="1">
                <a:hlinkClick r:id="rId32"/>
              </a:rPr>
              <a:t>NeONBRAND</a:t>
            </a:r>
            <a:r>
              <a:rPr lang="en-CA" sz="1200" dirty="0"/>
              <a:t> on </a:t>
            </a:r>
            <a:r>
              <a:rPr lang="en-CA" sz="1200" dirty="0" err="1" smtClean="0">
                <a:hlinkClick r:id="rId33"/>
              </a:rPr>
              <a:t>Unsplash</a:t>
            </a:r>
            <a:endParaRPr lang="en-CA" sz="1200" dirty="0" smtClean="0"/>
          </a:p>
          <a:p>
            <a:r>
              <a:rPr lang="en-CA" sz="1200" dirty="0" smtClean="0"/>
              <a:t>Coffee &amp; Keyboard: </a:t>
            </a:r>
            <a:r>
              <a:rPr lang="en-CA" sz="1200" dirty="0"/>
              <a:t>Photo by </a:t>
            </a:r>
            <a:r>
              <a:rPr lang="en-CA" sz="1200" dirty="0">
                <a:hlinkClick r:id="rId34"/>
              </a:rPr>
              <a:t>Leone Venter</a:t>
            </a:r>
            <a:r>
              <a:rPr lang="en-CA" sz="1200" dirty="0"/>
              <a:t> on </a:t>
            </a:r>
            <a:r>
              <a:rPr lang="en-CA" sz="1200" dirty="0" err="1" smtClean="0">
                <a:hlinkClick r:id="rId35"/>
              </a:rPr>
              <a:t>Unsplash</a:t>
            </a:r>
            <a:endParaRPr lang="en-CA" sz="1200" dirty="0" smtClean="0"/>
          </a:p>
          <a:p>
            <a:r>
              <a:rPr lang="en-CA" sz="1200" dirty="0" smtClean="0"/>
              <a:t>Notebook: </a:t>
            </a:r>
            <a:r>
              <a:rPr lang="en-CA" sz="1200" dirty="0"/>
              <a:t>Photo by </a:t>
            </a:r>
            <a:r>
              <a:rPr lang="en-CA" sz="1200" dirty="0">
                <a:hlinkClick r:id="rId36"/>
              </a:rPr>
              <a:t>ASHLEY EDWARDS</a:t>
            </a:r>
            <a:r>
              <a:rPr lang="en-CA" sz="1200" dirty="0"/>
              <a:t> on </a:t>
            </a:r>
            <a:r>
              <a:rPr lang="en-CA" sz="1200" dirty="0" err="1" smtClean="0">
                <a:hlinkClick r:id="rId37"/>
              </a:rPr>
              <a:t>Unsplash</a:t>
            </a:r>
            <a:endParaRPr lang="en-CA" sz="1200" dirty="0" smtClean="0"/>
          </a:p>
          <a:p>
            <a:endParaRPr lang="en-CA" dirty="0"/>
          </a:p>
        </p:txBody>
      </p:sp>
      <p:sp>
        <p:nvSpPr>
          <p:cNvPr id="5" name="İçerik Yer Tutucusu 2"/>
          <p:cNvSpPr txBox="1">
            <a:spLocks/>
          </p:cNvSpPr>
          <p:nvPr/>
        </p:nvSpPr>
        <p:spPr>
          <a:xfrm>
            <a:off x="8084938" y="1981435"/>
            <a:ext cx="3614694"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CA" dirty="0"/>
          </a:p>
        </p:txBody>
      </p:sp>
    </p:spTree>
    <p:extLst>
      <p:ext uri="{BB962C8B-B14F-4D97-AF65-F5344CB8AC3E}">
        <p14:creationId xmlns:p14="http://schemas.microsoft.com/office/powerpoint/2010/main" val="4100469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lose up photo black Android smart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4063"/>
            <a:ext cx="12192000" cy="8132064"/>
          </a:xfrm>
          <a:prstGeom prst="rect">
            <a:avLst/>
          </a:prstGeom>
          <a:noFill/>
          <a:extLst>
            <a:ext uri="{909E8E84-426E-40DD-AFC4-6F175D3DCCD1}">
              <a14:hiddenFill xmlns:a14="http://schemas.microsoft.com/office/drawing/2010/main">
                <a:solidFill>
                  <a:srgbClr val="FFFFFF"/>
                </a:solidFill>
              </a14:hiddenFill>
            </a:ext>
          </a:extLst>
        </p:spPr>
      </p:pic>
      <p:sp>
        <p:nvSpPr>
          <p:cNvPr id="2" name="Unvan 1"/>
          <p:cNvSpPr>
            <a:spLocks noGrp="1"/>
          </p:cNvSpPr>
          <p:nvPr>
            <p:ph type="title"/>
          </p:nvPr>
        </p:nvSpPr>
        <p:spPr/>
        <p:txBody>
          <a:bodyPr/>
          <a:lstStyle/>
          <a:p>
            <a:r>
              <a:rPr lang="en-CA" dirty="0" smtClean="0"/>
              <a:t>Design of a </a:t>
            </a:r>
            <a:r>
              <a:rPr lang="tr-TR" dirty="0" smtClean="0"/>
              <a:t>S</a:t>
            </a:r>
            <a:r>
              <a:rPr lang="en-CA" dirty="0" err="1" smtClean="0"/>
              <a:t>ystem</a:t>
            </a:r>
            <a:endParaRPr lang="en-CA" dirty="0"/>
          </a:p>
        </p:txBody>
      </p:sp>
      <p:sp>
        <p:nvSpPr>
          <p:cNvPr id="3" name="İçerik Yer Tutucusu 2"/>
          <p:cNvSpPr>
            <a:spLocks noGrp="1"/>
          </p:cNvSpPr>
          <p:nvPr>
            <p:ph idx="1"/>
          </p:nvPr>
        </p:nvSpPr>
        <p:spPr>
          <a:xfrm>
            <a:off x="1069848" y="2369126"/>
            <a:ext cx="10058400" cy="3758541"/>
          </a:xfrm>
        </p:spPr>
        <p:txBody>
          <a:bodyPr/>
          <a:lstStyle/>
          <a:p>
            <a:pPr marL="0" indent="0">
              <a:buNone/>
            </a:pPr>
            <a:endParaRPr lang="en-CA" dirty="0" smtClean="0"/>
          </a:p>
          <a:p>
            <a:r>
              <a:rPr lang="en-CA" dirty="0" smtClean="0"/>
              <a:t>Creative actions to build anything </a:t>
            </a:r>
          </a:p>
          <a:p>
            <a:pPr marL="0" indent="0">
              <a:buNone/>
            </a:pPr>
            <a:r>
              <a:rPr lang="en-CA" dirty="0" smtClean="0"/>
              <a:t>with a distinct subsections/subsystems.</a:t>
            </a:r>
          </a:p>
          <a:p>
            <a:endParaRPr lang="en-CA" dirty="0" smtClean="0"/>
          </a:p>
          <a:p>
            <a:r>
              <a:rPr lang="en-CA" dirty="0" smtClean="0"/>
              <a:t>Major weapon system</a:t>
            </a:r>
          </a:p>
          <a:p>
            <a:r>
              <a:rPr lang="en-CA" dirty="0" smtClean="0"/>
              <a:t>Mechanical components</a:t>
            </a:r>
          </a:p>
          <a:p>
            <a:r>
              <a:rPr lang="en-CA" dirty="0" smtClean="0"/>
              <a:t>Computer programs</a:t>
            </a:r>
            <a:endParaRPr lang="en-CA" dirty="0"/>
          </a:p>
        </p:txBody>
      </p:sp>
    </p:spTree>
    <p:extLst>
      <p:ext uri="{BB962C8B-B14F-4D97-AF65-F5344CB8AC3E}">
        <p14:creationId xmlns:p14="http://schemas.microsoft.com/office/powerpoint/2010/main" val="2749370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System Design</a:t>
            </a:r>
            <a:endParaRPr lang="en-CA" dirty="0"/>
          </a:p>
        </p:txBody>
      </p:sp>
      <p:sp>
        <p:nvSpPr>
          <p:cNvPr id="3" name="İçerik Yer Tutucusu 2"/>
          <p:cNvSpPr>
            <a:spLocks noGrp="1"/>
          </p:cNvSpPr>
          <p:nvPr>
            <p:ph idx="1"/>
          </p:nvPr>
        </p:nvSpPr>
        <p:spPr/>
        <p:txBody>
          <a:bodyPr/>
          <a:lstStyle/>
          <a:p>
            <a:r>
              <a:rPr lang="en-CA" dirty="0" smtClean="0"/>
              <a:t>Creation and assembly </a:t>
            </a:r>
          </a:p>
          <a:p>
            <a:r>
              <a:rPr lang="en-CA" dirty="0" smtClean="0"/>
              <a:t>Document with structured </a:t>
            </a:r>
            <a:r>
              <a:rPr lang="en-CA" dirty="0" smtClean="0"/>
              <a:t>info </a:t>
            </a:r>
            <a:endParaRPr lang="en-CA" dirty="0" smtClean="0"/>
          </a:p>
          <a:p>
            <a:r>
              <a:rPr lang="en-CA" dirty="0" smtClean="0"/>
              <a:t>Information </a:t>
            </a:r>
            <a:r>
              <a:rPr lang="en-CA" dirty="0" smtClean="0">
                <a:sym typeface="Wingdings" panose="05000000000000000000" pitchFamily="2" charset="2"/>
              </a:rPr>
              <a:t> S</a:t>
            </a:r>
            <a:r>
              <a:rPr lang="en-CA" dirty="0" smtClean="0"/>
              <a:t>ystem design</a:t>
            </a:r>
          </a:p>
          <a:p>
            <a:r>
              <a:rPr lang="en-CA" dirty="0" smtClean="0"/>
              <a:t>Sponsor</a:t>
            </a:r>
            <a:endParaRPr lang="en-CA" dirty="0"/>
          </a:p>
        </p:txBody>
      </p:sp>
      <p:pic>
        <p:nvPicPr>
          <p:cNvPr id="2050" name="Picture 2" descr="green and black r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731" y="2148840"/>
            <a:ext cx="6073151" cy="40507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loseup photo of 100 US dollar bankno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0980" y="4238062"/>
            <a:ext cx="3094620" cy="193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01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err="1" smtClean="0"/>
              <a:t>Sta</a:t>
            </a:r>
            <a:r>
              <a:rPr lang="tr-TR" dirty="0" smtClean="0"/>
              <a:t>g</a:t>
            </a:r>
            <a:r>
              <a:rPr lang="en-CA" dirty="0" err="1" smtClean="0"/>
              <a:t>es</a:t>
            </a:r>
            <a:r>
              <a:rPr lang="en-CA" dirty="0" smtClean="0"/>
              <a:t> of </a:t>
            </a:r>
            <a:r>
              <a:rPr lang="tr-TR" dirty="0" smtClean="0"/>
              <a:t>D</a:t>
            </a:r>
            <a:r>
              <a:rPr lang="en-CA" dirty="0" err="1" smtClean="0"/>
              <a:t>esign</a:t>
            </a:r>
            <a:endParaRPr lang="en-CA" dirty="0"/>
          </a:p>
        </p:txBody>
      </p:sp>
      <p:sp>
        <p:nvSpPr>
          <p:cNvPr id="3" name="İçerik Yer Tutucusu 2"/>
          <p:cNvSpPr>
            <a:spLocks noGrp="1"/>
          </p:cNvSpPr>
          <p:nvPr>
            <p:ph idx="1"/>
          </p:nvPr>
        </p:nvSpPr>
        <p:spPr>
          <a:xfrm>
            <a:off x="815724" y="1914319"/>
            <a:ext cx="6091614" cy="4257881"/>
          </a:xfrm>
        </p:spPr>
        <p:txBody>
          <a:bodyPr/>
          <a:lstStyle/>
          <a:p>
            <a:pPr fontAlgn="ctr"/>
            <a:r>
              <a:rPr lang="en-CA" dirty="0" smtClean="0"/>
              <a:t>Primary stages </a:t>
            </a:r>
            <a:r>
              <a:rPr lang="tr-TR" dirty="0" smtClean="0">
                <a:sym typeface="Wingdings" panose="05000000000000000000" pitchFamily="2" charset="2"/>
              </a:rPr>
              <a:t> </a:t>
            </a:r>
            <a:r>
              <a:rPr lang="en-CA" dirty="0" smtClean="0">
                <a:sym typeface="Wingdings" panose="05000000000000000000" pitchFamily="2" charset="2"/>
              </a:rPr>
              <a:t>Managing design activities</a:t>
            </a:r>
            <a:endParaRPr lang="tr-TR" dirty="0" smtClean="0">
              <a:sym typeface="Wingdings" panose="05000000000000000000" pitchFamily="2" charset="2"/>
            </a:endParaRPr>
          </a:p>
          <a:p>
            <a:pPr fontAlgn="ctr"/>
            <a:endParaRPr lang="en-CA" dirty="0" smtClean="0"/>
          </a:p>
          <a:p>
            <a:pPr fontAlgn="ctr"/>
            <a:r>
              <a:rPr lang="tr-TR" dirty="0" smtClean="0"/>
              <a:t>M</a:t>
            </a:r>
            <a:r>
              <a:rPr lang="en-CA" dirty="0" err="1" smtClean="0"/>
              <a:t>ilestone</a:t>
            </a:r>
            <a:r>
              <a:rPr lang="tr-TR" dirty="0" smtClean="0"/>
              <a:t>s:</a:t>
            </a:r>
            <a:endParaRPr lang="en-CA" dirty="0" smtClean="0"/>
          </a:p>
          <a:p>
            <a:pPr marL="457200" indent="-457200" fontAlgn="ctr">
              <a:buFont typeface="+mj-lt"/>
              <a:buAutoNum type="arabicPeriod"/>
            </a:pPr>
            <a:r>
              <a:rPr lang="en-CA" dirty="0" smtClean="0"/>
              <a:t>Learning the limits of design actions and the </a:t>
            </a:r>
            <a:r>
              <a:rPr lang="en-CA" dirty="0" smtClean="0"/>
              <a:t>limits of the system</a:t>
            </a:r>
            <a:r>
              <a:rPr lang="en-CA" dirty="0" smtClean="0"/>
              <a:t>. System limits can be caused by the world or the sponsor.</a:t>
            </a:r>
          </a:p>
          <a:p>
            <a:pPr marL="457200" indent="-457200" fontAlgn="ctr">
              <a:buFont typeface="+mj-lt"/>
              <a:buAutoNum type="arabicPeriod"/>
            </a:pPr>
            <a:r>
              <a:rPr lang="en-CA" dirty="0" smtClean="0"/>
              <a:t>Dividing the design tasks into </a:t>
            </a:r>
            <a:r>
              <a:rPr lang="en-CA" dirty="0" smtClean="0"/>
              <a:t>parts and assigning </a:t>
            </a:r>
            <a:r>
              <a:rPr lang="en-CA" dirty="0" smtClean="0"/>
              <a:t>these parts to relevant groups.</a:t>
            </a:r>
            <a:endParaRPr lang="tr-TR" dirty="0" smtClean="0"/>
          </a:p>
          <a:p>
            <a:pPr marL="457200" indent="-457200" fontAlgn="ctr">
              <a:buFont typeface="+mj-lt"/>
              <a:buAutoNum type="arabicPeriod"/>
            </a:pPr>
            <a:endParaRPr lang="en-CA" dirty="0" smtClean="0"/>
          </a:p>
          <a:p>
            <a:pPr fontAlgn="ctr"/>
            <a:r>
              <a:rPr lang="tr-TR" dirty="0" smtClean="0"/>
              <a:t>O</a:t>
            </a:r>
            <a:r>
              <a:rPr lang="en-CA" dirty="0" err="1" smtClean="0"/>
              <a:t>rganization</a:t>
            </a:r>
            <a:r>
              <a:rPr lang="en-CA" dirty="0" smtClean="0"/>
              <a:t> communication paths </a:t>
            </a:r>
            <a:r>
              <a:rPr lang="tr-TR" dirty="0" smtClean="0"/>
              <a:t>can </a:t>
            </a:r>
            <a:r>
              <a:rPr lang="en-CA" dirty="0" smtClean="0"/>
              <a:t>change</a:t>
            </a:r>
            <a:r>
              <a:rPr lang="tr-TR" dirty="0" smtClean="0"/>
              <a:t> </a:t>
            </a:r>
            <a:r>
              <a:rPr lang="en-CA" dirty="0" smtClean="0"/>
              <a:t>designs</a:t>
            </a:r>
          </a:p>
        </p:txBody>
      </p:sp>
      <p:pic>
        <p:nvPicPr>
          <p:cNvPr id="3074" name="Picture 2" descr="person working on blue and white paper on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759" y="484632"/>
            <a:ext cx="4417565" cy="2946516"/>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p:cNvPicPr>
            <a:picLocks noChangeAspect="1"/>
          </p:cNvPicPr>
          <p:nvPr/>
        </p:nvPicPr>
        <p:blipFill>
          <a:blip r:embed="rId4"/>
          <a:stretch>
            <a:fillRect/>
          </a:stretch>
        </p:blipFill>
        <p:spPr>
          <a:xfrm>
            <a:off x="7076048" y="3875649"/>
            <a:ext cx="4199996" cy="2031371"/>
          </a:xfrm>
          <a:prstGeom prst="rect">
            <a:avLst/>
          </a:prstGeom>
        </p:spPr>
      </p:pic>
    </p:spTree>
    <p:extLst>
      <p:ext uri="{BB962C8B-B14F-4D97-AF65-F5344CB8AC3E}">
        <p14:creationId xmlns:p14="http://schemas.microsoft.com/office/powerpoint/2010/main" val="412740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dirty="0" smtClean="0"/>
              <a:t>The </a:t>
            </a:r>
            <a:r>
              <a:rPr lang="tr-TR" dirty="0" smtClean="0"/>
              <a:t>L</a:t>
            </a:r>
            <a:r>
              <a:rPr lang="en-CA" dirty="0" err="1" smtClean="0"/>
              <a:t>ifecycle</a:t>
            </a:r>
            <a:r>
              <a:rPr lang="en-CA" dirty="0" smtClean="0"/>
              <a:t> of the </a:t>
            </a:r>
            <a:r>
              <a:rPr lang="tr-TR" dirty="0" smtClean="0"/>
              <a:t>S</a:t>
            </a:r>
            <a:r>
              <a:rPr lang="en-CA" dirty="0" err="1" smtClean="0"/>
              <a:t>ystem</a:t>
            </a:r>
            <a:r>
              <a:rPr lang="en-CA" dirty="0" smtClean="0"/>
              <a:t> </a:t>
            </a:r>
            <a:r>
              <a:rPr lang="tr-TR" dirty="0" smtClean="0"/>
              <a:t>D</a:t>
            </a:r>
            <a:r>
              <a:rPr lang="en-CA" dirty="0" err="1" smtClean="0"/>
              <a:t>esign</a:t>
            </a:r>
            <a:endParaRPr lang="en-CA" dirty="0"/>
          </a:p>
        </p:txBody>
      </p:sp>
      <p:sp>
        <p:nvSpPr>
          <p:cNvPr id="3" name="İçerik Yer Tutucusu 2"/>
          <p:cNvSpPr>
            <a:spLocks noGrp="1"/>
          </p:cNvSpPr>
          <p:nvPr>
            <p:ph idx="1"/>
          </p:nvPr>
        </p:nvSpPr>
        <p:spPr>
          <a:xfrm>
            <a:off x="3949593" y="2558784"/>
            <a:ext cx="7330568" cy="3613416"/>
          </a:xfrm>
        </p:spPr>
        <p:txBody>
          <a:bodyPr>
            <a:noAutofit/>
          </a:bodyPr>
          <a:lstStyle/>
          <a:p>
            <a:pPr marL="457200" indent="-457200" fontAlgn="ctr">
              <a:buFont typeface="+mj-lt"/>
              <a:buAutoNum type="arabicPeriod"/>
            </a:pPr>
            <a:r>
              <a:rPr lang="en-CA" sz="2200" dirty="0" smtClean="0"/>
              <a:t>Determining boundaries according to the guidelines.</a:t>
            </a:r>
          </a:p>
          <a:p>
            <a:pPr marL="457200" indent="-457200" fontAlgn="ctr">
              <a:buFont typeface="+mj-lt"/>
              <a:buAutoNum type="arabicPeriod"/>
            </a:pPr>
            <a:r>
              <a:rPr lang="en-CA" sz="2200" dirty="0" smtClean="0"/>
              <a:t>Choosing the first system concept.</a:t>
            </a:r>
          </a:p>
          <a:p>
            <a:pPr marL="457200" indent="-457200" fontAlgn="ctr">
              <a:buFont typeface="+mj-lt"/>
              <a:buAutoNum type="arabicPeriod"/>
            </a:pPr>
            <a:r>
              <a:rPr lang="en-CA" sz="2200" dirty="0" smtClean="0"/>
              <a:t>Organizing the design activity and assigning tasks according to the concept.</a:t>
            </a:r>
          </a:p>
          <a:p>
            <a:pPr marL="457200" indent="-457200" fontAlgn="ctr">
              <a:buFont typeface="+mj-lt"/>
              <a:buAutoNum type="arabicPeriod"/>
            </a:pPr>
            <a:r>
              <a:rPr lang="en-CA" sz="2200" dirty="0" smtClean="0"/>
              <a:t>Coordinating delegated tasks.</a:t>
            </a:r>
          </a:p>
          <a:p>
            <a:pPr marL="457200" indent="-457200" fontAlgn="ctr">
              <a:buFont typeface="+mj-lt"/>
              <a:buAutoNum type="arabicPeriod"/>
            </a:pPr>
            <a:r>
              <a:rPr lang="en-CA" sz="2200" dirty="0" smtClean="0"/>
              <a:t>Merging sub designs into a single design.</a:t>
            </a:r>
          </a:p>
        </p:txBody>
      </p:sp>
      <p:pic>
        <p:nvPicPr>
          <p:cNvPr id="4098" name="Picture 2" descr="six white sticky not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809" r="11374"/>
          <a:stretch/>
        </p:blipFill>
        <p:spPr bwMode="auto">
          <a:xfrm>
            <a:off x="676195" y="2558784"/>
            <a:ext cx="3027509" cy="271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51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ithered tree surrounded with snow during day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1820"/>
            <a:ext cx="14370148" cy="9584889"/>
          </a:xfrm>
          <a:prstGeom prst="rect">
            <a:avLst/>
          </a:prstGeom>
          <a:noFill/>
          <a:extLst>
            <a:ext uri="{909E8E84-426E-40DD-AFC4-6F175D3DCCD1}">
              <a14:hiddenFill xmlns:a14="http://schemas.microsoft.com/office/drawing/2010/main">
                <a:solidFill>
                  <a:srgbClr val="FFFFFF"/>
                </a:solidFill>
              </a14:hiddenFill>
            </a:ext>
          </a:extLst>
        </p:spPr>
      </p:pic>
      <p:sp>
        <p:nvSpPr>
          <p:cNvPr id="2" name="Unvan 1"/>
          <p:cNvSpPr>
            <a:spLocks noGrp="1"/>
          </p:cNvSpPr>
          <p:nvPr>
            <p:ph type="title"/>
          </p:nvPr>
        </p:nvSpPr>
        <p:spPr/>
        <p:txBody>
          <a:bodyPr/>
          <a:lstStyle/>
          <a:p>
            <a:r>
              <a:rPr lang="en-CA" dirty="0" smtClean="0"/>
              <a:t>The </a:t>
            </a:r>
            <a:r>
              <a:rPr lang="tr-TR" dirty="0" smtClean="0"/>
              <a:t>D</a:t>
            </a:r>
            <a:r>
              <a:rPr lang="en-CA" dirty="0" err="1" smtClean="0"/>
              <a:t>esigned</a:t>
            </a:r>
            <a:r>
              <a:rPr lang="en-CA" dirty="0" smtClean="0"/>
              <a:t> </a:t>
            </a:r>
            <a:r>
              <a:rPr lang="tr-TR" dirty="0" smtClean="0"/>
              <a:t>S</a:t>
            </a:r>
            <a:r>
              <a:rPr lang="en-CA" dirty="0" err="1" smtClean="0"/>
              <a:t>ystem</a:t>
            </a:r>
            <a:endParaRPr lang="en-CA" dirty="0"/>
          </a:p>
        </p:txBody>
      </p:sp>
      <p:sp>
        <p:nvSpPr>
          <p:cNvPr id="3" name="İçerik Yer Tutucusu 2"/>
          <p:cNvSpPr>
            <a:spLocks noGrp="1"/>
          </p:cNvSpPr>
          <p:nvPr>
            <p:ph idx="1"/>
          </p:nvPr>
        </p:nvSpPr>
        <p:spPr>
          <a:xfrm>
            <a:off x="1069848" y="2121408"/>
            <a:ext cx="5999167" cy="4050792"/>
          </a:xfrm>
        </p:spPr>
        <p:txBody>
          <a:bodyPr/>
          <a:lstStyle/>
          <a:p>
            <a:pPr fontAlgn="ctr"/>
            <a:r>
              <a:rPr lang="en-CA" dirty="0" smtClean="0"/>
              <a:t>A system consists of interconnected subsystems. </a:t>
            </a:r>
          </a:p>
          <a:p>
            <a:pPr fontAlgn="ctr"/>
            <a:r>
              <a:rPr lang="en-CA" dirty="0" smtClean="0"/>
              <a:t>System </a:t>
            </a:r>
          </a:p>
          <a:p>
            <a:pPr lvl="1" fontAlgn="ctr">
              <a:buFont typeface="Courier New" panose="02070309020205020404" pitchFamily="49" charset="0"/>
              <a:buChar char="o"/>
            </a:pPr>
            <a:r>
              <a:rPr lang="en-CA" dirty="0" smtClean="0"/>
              <a:t>Connection to inside </a:t>
            </a:r>
          </a:p>
          <a:p>
            <a:pPr lvl="1" fontAlgn="ctr">
              <a:buFont typeface="Courier New" panose="02070309020205020404" pitchFamily="49" charset="0"/>
              <a:buChar char="o"/>
            </a:pPr>
            <a:r>
              <a:rPr lang="en-CA" dirty="0" smtClean="0"/>
              <a:t>Connection to outside</a:t>
            </a:r>
          </a:p>
          <a:p>
            <a:pPr fontAlgn="ctr"/>
            <a:r>
              <a:rPr lang="en-CA" dirty="0"/>
              <a:t>For each </a:t>
            </a:r>
            <a:r>
              <a:rPr lang="en-CA" dirty="0" smtClean="0"/>
              <a:t>subsystem</a:t>
            </a:r>
          </a:p>
          <a:p>
            <a:pPr fontAlgn="ctr"/>
            <a:r>
              <a:rPr lang="en-CA" dirty="0" smtClean="0"/>
              <a:t>Define subsystems’ interconnections</a:t>
            </a:r>
          </a:p>
          <a:p>
            <a:pPr fontAlgn="ctr"/>
            <a:r>
              <a:rPr lang="en-CA" dirty="0" smtClean="0"/>
              <a:t>Lower scope </a:t>
            </a:r>
            <a:r>
              <a:rPr lang="en-CA" dirty="0" smtClean="0">
                <a:sym typeface="Wingdings" panose="05000000000000000000" pitchFamily="2" charset="2"/>
              </a:rPr>
              <a:t> until </a:t>
            </a:r>
            <a:r>
              <a:rPr lang="en-CA" dirty="0" smtClean="0"/>
              <a:t>simple system</a:t>
            </a:r>
            <a:endParaRPr lang="en-CA" dirty="0"/>
          </a:p>
        </p:txBody>
      </p:sp>
    </p:spTree>
    <p:extLst>
      <p:ext uri="{BB962C8B-B14F-4D97-AF65-F5344CB8AC3E}">
        <p14:creationId xmlns:p14="http://schemas.microsoft.com/office/powerpoint/2010/main" val="334111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orld ship and flight paths ile ilgili görsel sonu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Unvan 1"/>
          <p:cNvSpPr>
            <a:spLocks noGrp="1"/>
          </p:cNvSpPr>
          <p:nvPr>
            <p:ph type="title"/>
          </p:nvPr>
        </p:nvSpPr>
        <p:spPr>
          <a:xfrm>
            <a:off x="936205" y="216642"/>
            <a:ext cx="10058400" cy="844062"/>
          </a:xfrm>
        </p:spPr>
        <p:txBody>
          <a:bodyPr/>
          <a:lstStyle/>
          <a:p>
            <a:pPr algn="ctr"/>
            <a:r>
              <a:rPr lang="en-CA" dirty="0" smtClean="0">
                <a:solidFill>
                  <a:schemeClr val="bg1"/>
                </a:solidFill>
              </a:rPr>
              <a:t>Transcontinental Public Transportation System</a:t>
            </a:r>
            <a:endParaRPr lang="en-CA" dirty="0">
              <a:solidFill>
                <a:schemeClr val="bg1"/>
              </a:solidFill>
            </a:endParaRPr>
          </a:p>
        </p:txBody>
      </p:sp>
    </p:spTree>
    <p:extLst>
      <p:ext uri="{BB962C8B-B14F-4D97-AF65-F5344CB8AC3E}">
        <p14:creationId xmlns:p14="http://schemas.microsoft.com/office/powerpoint/2010/main" val="37976661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Yazı Tipi">
  <a:themeElements>
    <a:clrScheme name="Wood Type Yazı Tipi">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Özel 1">
      <a:majorFont>
        <a:latin typeface="Rockwell Condensed"/>
        <a:ea typeface=""/>
        <a:cs typeface=""/>
      </a:majorFont>
      <a:minorFont>
        <a:latin typeface="Rockwell"/>
        <a:ea typeface=""/>
        <a:cs typeface=""/>
      </a:minorFont>
    </a:fontScheme>
    <a:fmtScheme name="Wood Type Yazı Tipi">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TM03090434[[fn=Tahta Yazı]]</Template>
  <TotalTime>2199</TotalTime>
  <Words>3183</Words>
  <Application>Microsoft Office PowerPoint</Application>
  <PresentationFormat>Geniş ekran</PresentationFormat>
  <Paragraphs>487</Paragraphs>
  <Slides>33</Slides>
  <Notes>32</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33</vt:i4>
      </vt:variant>
    </vt:vector>
  </HeadingPairs>
  <TitlesOfParts>
    <vt:vector size="40" baseType="lpstr">
      <vt:lpstr>Arial</vt:lpstr>
      <vt:lpstr>Calibri</vt:lpstr>
      <vt:lpstr>Courier New</vt:lpstr>
      <vt:lpstr>Rockwell</vt:lpstr>
      <vt:lpstr>Rockwell Condensed</vt:lpstr>
      <vt:lpstr>Wingdings</vt:lpstr>
      <vt:lpstr>Wood Type Yazı Tipi</vt:lpstr>
      <vt:lpstr>How Do Committees Invent?</vt:lpstr>
      <vt:lpstr>Who is Melvin Conway?</vt:lpstr>
      <vt:lpstr>Conway’s Law</vt:lpstr>
      <vt:lpstr>Design of a System</vt:lpstr>
      <vt:lpstr>System Design</vt:lpstr>
      <vt:lpstr>Stages of Design</vt:lpstr>
      <vt:lpstr>The Lifecycle of the System Design</vt:lpstr>
      <vt:lpstr>The Designed System</vt:lpstr>
      <vt:lpstr>Transcontinental Public Transportation System</vt:lpstr>
      <vt:lpstr>Buses, Airplanes, Trains, Taxis, Terminals, Stops, Parking lots, …</vt:lpstr>
      <vt:lpstr>Train Subsystems</vt:lpstr>
      <vt:lpstr>The Designed System</vt:lpstr>
      <vt:lpstr>Relating the Organization and the Design</vt:lpstr>
      <vt:lpstr>Relating the two</vt:lpstr>
      <vt:lpstr>Proof</vt:lpstr>
      <vt:lpstr>Proof</vt:lpstr>
      <vt:lpstr>Relating the two</vt:lpstr>
      <vt:lpstr>Relating the two</vt:lpstr>
      <vt:lpstr>Systems image their design groups</vt:lpstr>
      <vt:lpstr>Example</vt:lpstr>
      <vt:lpstr>Systems image their design groups</vt:lpstr>
      <vt:lpstr>Examples</vt:lpstr>
      <vt:lpstr>Example</vt:lpstr>
      <vt:lpstr>System Management</vt:lpstr>
      <vt:lpstr>Reasons</vt:lpstr>
      <vt:lpstr>Why initial designers assigns too many people to the project?</vt:lpstr>
      <vt:lpstr>Management Example</vt:lpstr>
      <vt:lpstr>Why initial designers assigns too many people to the project?</vt:lpstr>
      <vt:lpstr>Organization Communication</vt:lpstr>
      <vt:lpstr>Conclusion</vt:lpstr>
      <vt:lpstr>Conclusion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 Committes Invite?</dc:title>
  <dc:creator>Baran Kaya</dc:creator>
  <cp:lastModifiedBy>Baran Kaya</cp:lastModifiedBy>
  <cp:revision>272</cp:revision>
  <dcterms:created xsi:type="dcterms:W3CDTF">2019-10-19T15:46:16Z</dcterms:created>
  <dcterms:modified xsi:type="dcterms:W3CDTF">2019-10-25T16:46:28Z</dcterms:modified>
</cp:coreProperties>
</file>